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2"/>
  </p:notesMasterIdLst>
  <p:handoutMasterIdLst>
    <p:handoutMasterId r:id="rId19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446" r:id="rId42"/>
    <p:sldId id="297" r:id="rId43"/>
    <p:sldId id="298" r:id="rId44"/>
    <p:sldId id="299" r:id="rId45"/>
    <p:sldId id="300" r:id="rId46"/>
    <p:sldId id="445" r:id="rId47"/>
    <p:sldId id="301" r:id="rId48"/>
    <p:sldId id="302" r:id="rId49"/>
    <p:sldId id="303" r:id="rId50"/>
    <p:sldId id="304" r:id="rId51"/>
    <p:sldId id="305" r:id="rId52"/>
    <p:sldId id="444" r:id="rId53"/>
    <p:sldId id="447" r:id="rId54"/>
    <p:sldId id="448" r:id="rId55"/>
    <p:sldId id="449" r:id="rId56"/>
    <p:sldId id="306" r:id="rId57"/>
    <p:sldId id="450" r:id="rId58"/>
    <p:sldId id="451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441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42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43" r:id="rId188"/>
    <p:sldId id="438" r:id="rId189"/>
    <p:sldId id="439" r:id="rId190"/>
    <p:sldId id="440" r:id="rId191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333333"/>
    <a:srgbClr val="FFCC31"/>
    <a:srgbClr val="00529C"/>
    <a:srgbClr val="FFFF66"/>
    <a:srgbClr val="FF6600"/>
    <a:srgbClr val="FF0000"/>
    <a:srgbClr val="4D4D4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4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CFDD66CC-FCDE-4D6A-B4FF-ECA34C919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1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0701DB6E-5928-4397-A41B-285010BF8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84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01DB6E-5928-4397-A41B-285010BF8C3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134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62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42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066800"/>
            <a:ext cx="419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4191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33800"/>
            <a:ext cx="4191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446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850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31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63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10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79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08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8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228600" y="838200"/>
            <a:ext cx="8534400" cy="762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Text Box 14"/>
          <p:cNvSpPr txBox="1">
            <a:spLocks noChangeArrowheads="1"/>
          </p:cNvSpPr>
          <p:nvPr userDrawn="1"/>
        </p:nvSpPr>
        <p:spPr bwMode="auto">
          <a:xfrm>
            <a:off x="6781800" y="6477000"/>
            <a:ext cx="23622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en-US" altLang="en-US" sz="1200"/>
              <a:t>Fall 2011</a:t>
            </a:r>
          </a:p>
        </p:txBody>
      </p:sp>
      <p:pic>
        <p:nvPicPr>
          <p:cNvPr id="1030" name="Picture 8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3025"/>
            <a:ext cx="815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782638" y="6423025"/>
            <a:ext cx="8361362" cy="434975"/>
          </a:xfrm>
          <a:prstGeom prst="rect">
            <a:avLst/>
          </a:prstGeom>
          <a:solidFill>
            <a:srgbClr val="00529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32" name="TextBox 9"/>
          <p:cNvSpPr txBox="1">
            <a:spLocks noChangeArrowheads="1"/>
          </p:cNvSpPr>
          <p:nvPr userDrawn="1"/>
        </p:nvSpPr>
        <p:spPr bwMode="auto">
          <a:xfrm>
            <a:off x="903288" y="6484938"/>
            <a:ext cx="596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en-US" sz="1400" b="1" dirty="0">
                <a:solidFill>
                  <a:srgbClr val="FFCC31"/>
                </a:solidFill>
              </a:rPr>
              <a:t>Pradeep Sen    –    Introduction to Computer Graphics</a:t>
            </a:r>
          </a:p>
        </p:txBody>
      </p:sp>
      <p:sp>
        <p:nvSpPr>
          <p:cNvPr id="1034" name="Rectangle 11"/>
          <p:cNvSpPr>
            <a:spLocks noChangeArrowheads="1"/>
          </p:cNvSpPr>
          <p:nvPr userDrawn="1"/>
        </p:nvSpPr>
        <p:spPr bwMode="auto">
          <a:xfrm>
            <a:off x="0" y="6411913"/>
            <a:ext cx="9144000" cy="446087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6.bin"/><Relationship Id="rId3" Type="http://schemas.openxmlformats.org/officeDocument/2006/relationships/image" Target="../media/image35.pn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12.bin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1.bin"/><Relationship Id="rId24" Type="http://schemas.openxmlformats.org/officeDocument/2006/relationships/oleObject" Target="../embeddings/oleObject24.bin"/><Relationship Id="rId5" Type="http://schemas.openxmlformats.org/officeDocument/2006/relationships/image" Target="../media/image32.png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23.bin"/><Relationship Id="rId10" Type="http://schemas.openxmlformats.org/officeDocument/2006/relationships/oleObject" Target="../embeddings/oleObject10.bin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4.png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22.bin"/><Relationship Id="rId27" Type="http://schemas.openxmlformats.org/officeDocument/2006/relationships/oleObject" Target="../embeddings/oleObject27.bin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0" name="Rectangle 9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2051" name="Rectangle 10"/>
          <p:cNvSpPr>
            <a:spLocks noChangeArrowheads="1"/>
          </p:cNvSpPr>
          <p:nvPr/>
        </p:nvSpPr>
        <p:spPr bwMode="auto">
          <a:xfrm>
            <a:off x="228600" y="280988"/>
            <a:ext cx="8763000" cy="9906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2" name="Text Box 11"/>
          <p:cNvSpPr txBox="1">
            <a:spLocks noChangeArrowheads="1"/>
          </p:cNvSpPr>
          <p:nvPr/>
        </p:nvSpPr>
        <p:spPr bwMode="auto">
          <a:xfrm>
            <a:off x="322263" y="1138238"/>
            <a:ext cx="848836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/>
              <a:t>ECE 594Q / CS 280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b="1"/>
              <a:t>Introduction to Computer Graphics</a:t>
            </a:r>
          </a:p>
        </p:txBody>
      </p:sp>
      <p:sp>
        <p:nvSpPr>
          <p:cNvPr id="2053" name="Text Box 12"/>
          <p:cNvSpPr txBox="1">
            <a:spLocks noChangeArrowheads="1"/>
          </p:cNvSpPr>
          <p:nvPr/>
        </p:nvSpPr>
        <p:spPr bwMode="auto">
          <a:xfrm>
            <a:off x="3463925" y="4027488"/>
            <a:ext cx="2247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Pradeep Sen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UCSB MIRAGE Lab</a:t>
            </a:r>
          </a:p>
        </p:txBody>
      </p:sp>
      <p:pic>
        <p:nvPicPr>
          <p:cNvPr id="2055" name="Picture 9" descr="Department Header Centered 960 pix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4945063"/>
            <a:ext cx="16764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76" name="Text Box 24"/>
          <p:cNvSpPr txBox="1">
            <a:spLocks noChangeArrowheads="1"/>
          </p:cNvSpPr>
          <p:nvPr/>
        </p:nvSpPr>
        <p:spPr bwMode="auto">
          <a:xfrm>
            <a:off x="3349625" y="1077913"/>
            <a:ext cx="5313363" cy="57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The </a:t>
            </a:r>
            <a:r>
              <a:rPr lang="en-US" altLang="en-US" sz="2400" b="1" dirty="0"/>
              <a:t>application</a:t>
            </a:r>
            <a:r>
              <a:rPr lang="en-US" altLang="en-US" sz="2400" dirty="0"/>
              <a:t>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Runs the game (keeps the state, </a:t>
            </a:r>
            <a:r>
              <a:rPr lang="en-US" altLang="en-US" sz="2400"/>
              <a:t>collision detection, etc.)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Controls the enemy AI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Handles user input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Determines where the user is and what they are looking at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Sets the state of the graphics hardware before drawing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Once ready, it sends geometry to the graphics card for rendering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 dirty="0"/>
              <a:t>Communicates with the graphics hardware through a graphics API such as OpenGL or DirectX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Rasterization Stage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00356" name="Rectangle 5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00357" name="Rectangle 6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00358" name="Rectangle 7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00359" name="Rectangle 8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00360" name="Rectangle 9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00361" name="Rectangle 10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00362" name="Line 11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3" name="Line 12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4" name="Line 13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5" name="Line 14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6" name="Line 15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7" name="Line 16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goal of rasterization is to transform the mathematical representation of a triangle and convert it into a set of pixels lit on the screen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2605088" y="2074863"/>
            <a:ext cx="4132262" cy="3098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0" name="Freeform 4"/>
          <p:cNvSpPr>
            <a:spLocks/>
          </p:cNvSpPr>
          <p:nvPr/>
        </p:nvSpPr>
        <p:spPr bwMode="auto">
          <a:xfrm>
            <a:off x="3052763" y="2243138"/>
            <a:ext cx="2676525" cy="2524125"/>
          </a:xfrm>
          <a:custGeom>
            <a:avLst/>
            <a:gdLst>
              <a:gd name="T0" fmla="*/ 2147483647 w 1686"/>
              <a:gd name="T1" fmla="*/ 0 h 1590"/>
              <a:gd name="T2" fmla="*/ 0 w 1686"/>
              <a:gd name="T3" fmla="*/ 2147483647 h 1590"/>
              <a:gd name="T4" fmla="*/ 2147483647 w 1686"/>
              <a:gd name="T5" fmla="*/ 2147483647 h 1590"/>
              <a:gd name="T6" fmla="*/ 2147483647 w 1686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86" h="1590">
                <a:moveTo>
                  <a:pt x="951" y="0"/>
                </a:moveTo>
                <a:lnTo>
                  <a:pt x="0" y="1377"/>
                </a:lnTo>
                <a:lnTo>
                  <a:pt x="1686" y="1590"/>
                </a:lnTo>
                <a:lnTo>
                  <a:pt x="951" y="0"/>
                </a:lnTo>
                <a:close/>
              </a:path>
            </a:pathLst>
          </a:cu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3141" name="Rectangle 5"/>
          <p:cNvSpPr>
            <a:spLocks noChangeArrowheads="1"/>
          </p:cNvSpPr>
          <p:nvPr/>
        </p:nvSpPr>
        <p:spPr bwMode="auto">
          <a:xfrm>
            <a:off x="3195638" y="4143375"/>
            <a:ext cx="235743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2" name="Rectangle 6"/>
          <p:cNvSpPr>
            <a:spLocks noChangeArrowheads="1"/>
          </p:cNvSpPr>
          <p:nvPr/>
        </p:nvSpPr>
        <p:spPr bwMode="auto">
          <a:xfrm>
            <a:off x="3490913" y="3848100"/>
            <a:ext cx="176688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3" name="Rectangle 7"/>
          <p:cNvSpPr>
            <a:spLocks noChangeArrowheads="1"/>
          </p:cNvSpPr>
          <p:nvPr/>
        </p:nvSpPr>
        <p:spPr bwMode="auto">
          <a:xfrm>
            <a:off x="3490913" y="3552825"/>
            <a:ext cx="176688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4" name="Rectangle 8"/>
          <p:cNvSpPr>
            <a:spLocks noChangeArrowheads="1"/>
          </p:cNvSpPr>
          <p:nvPr/>
        </p:nvSpPr>
        <p:spPr bwMode="auto">
          <a:xfrm>
            <a:off x="3781425" y="3257550"/>
            <a:ext cx="1181100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5" name="Rectangle 9"/>
          <p:cNvSpPr>
            <a:spLocks noChangeArrowheads="1"/>
          </p:cNvSpPr>
          <p:nvPr/>
        </p:nvSpPr>
        <p:spPr bwMode="auto">
          <a:xfrm>
            <a:off x="4076700" y="2962275"/>
            <a:ext cx="885825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6" name="Rectangle 10"/>
          <p:cNvSpPr>
            <a:spLocks noChangeArrowheads="1"/>
          </p:cNvSpPr>
          <p:nvPr/>
        </p:nvSpPr>
        <p:spPr bwMode="auto">
          <a:xfrm>
            <a:off x="4076700" y="2662238"/>
            <a:ext cx="885825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7" name="Rectangle 11"/>
          <p:cNvSpPr>
            <a:spLocks noChangeArrowheads="1"/>
          </p:cNvSpPr>
          <p:nvPr/>
        </p:nvSpPr>
        <p:spPr bwMode="auto">
          <a:xfrm>
            <a:off x="4371975" y="2371725"/>
            <a:ext cx="304800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3148" name="Rectangle 12"/>
          <p:cNvSpPr>
            <a:spLocks noChangeArrowheads="1"/>
          </p:cNvSpPr>
          <p:nvPr/>
        </p:nvSpPr>
        <p:spPr bwMode="auto">
          <a:xfrm>
            <a:off x="4376738" y="4438650"/>
            <a:ext cx="117633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03149" name="Group 13"/>
          <p:cNvGrpSpPr>
            <a:grpSpLocks/>
          </p:cNvGrpSpPr>
          <p:nvPr/>
        </p:nvGrpSpPr>
        <p:grpSpPr bwMode="auto">
          <a:xfrm>
            <a:off x="2605088" y="2219325"/>
            <a:ext cx="4124325" cy="2657475"/>
            <a:chOff x="1455" y="1398"/>
            <a:chExt cx="2784" cy="1674"/>
          </a:xfrm>
        </p:grpSpPr>
        <p:sp>
          <p:nvSpPr>
            <p:cNvPr id="102456" name="Line 14"/>
            <p:cNvSpPr>
              <a:spLocks noChangeShapeType="1"/>
            </p:cNvSpPr>
            <p:nvPr/>
          </p:nvSpPr>
          <p:spPr bwMode="auto">
            <a:xfrm>
              <a:off x="1461" y="139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7" name="Line 15"/>
            <p:cNvSpPr>
              <a:spLocks noChangeShapeType="1"/>
            </p:cNvSpPr>
            <p:nvPr/>
          </p:nvSpPr>
          <p:spPr bwMode="auto">
            <a:xfrm>
              <a:off x="1455" y="158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8" name="Line 16"/>
            <p:cNvSpPr>
              <a:spLocks noChangeShapeType="1"/>
            </p:cNvSpPr>
            <p:nvPr/>
          </p:nvSpPr>
          <p:spPr bwMode="auto">
            <a:xfrm>
              <a:off x="1461" y="177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9" name="Line 17"/>
            <p:cNvSpPr>
              <a:spLocks noChangeShapeType="1"/>
            </p:cNvSpPr>
            <p:nvPr/>
          </p:nvSpPr>
          <p:spPr bwMode="auto">
            <a:xfrm>
              <a:off x="1458" y="195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0" name="Line 18"/>
            <p:cNvSpPr>
              <a:spLocks noChangeShapeType="1"/>
            </p:cNvSpPr>
            <p:nvPr/>
          </p:nvSpPr>
          <p:spPr bwMode="auto">
            <a:xfrm>
              <a:off x="1458" y="214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1" name="Line 19"/>
            <p:cNvSpPr>
              <a:spLocks noChangeShapeType="1"/>
            </p:cNvSpPr>
            <p:nvPr/>
          </p:nvSpPr>
          <p:spPr bwMode="auto">
            <a:xfrm>
              <a:off x="1458" y="232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2" name="Line 20"/>
            <p:cNvSpPr>
              <a:spLocks noChangeShapeType="1"/>
            </p:cNvSpPr>
            <p:nvPr/>
          </p:nvSpPr>
          <p:spPr bwMode="auto">
            <a:xfrm>
              <a:off x="1455" y="251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3" name="Line 21"/>
            <p:cNvSpPr>
              <a:spLocks noChangeShapeType="1"/>
            </p:cNvSpPr>
            <p:nvPr/>
          </p:nvSpPr>
          <p:spPr bwMode="auto">
            <a:xfrm>
              <a:off x="1461" y="270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4" name="Line 22"/>
            <p:cNvSpPr>
              <a:spLocks noChangeShapeType="1"/>
            </p:cNvSpPr>
            <p:nvPr/>
          </p:nvSpPr>
          <p:spPr bwMode="auto">
            <a:xfrm>
              <a:off x="1455" y="288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65" name="Line 23"/>
            <p:cNvSpPr>
              <a:spLocks noChangeShapeType="1"/>
            </p:cNvSpPr>
            <p:nvPr/>
          </p:nvSpPr>
          <p:spPr bwMode="auto">
            <a:xfrm>
              <a:off x="1461" y="307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3160" name="Group 24"/>
          <p:cNvGrpSpPr>
            <a:grpSpLocks/>
          </p:cNvGrpSpPr>
          <p:nvPr/>
        </p:nvGrpSpPr>
        <p:grpSpPr bwMode="auto">
          <a:xfrm>
            <a:off x="2757488" y="2071688"/>
            <a:ext cx="3838575" cy="3100387"/>
            <a:chOff x="1641" y="1026"/>
            <a:chExt cx="2418" cy="2250"/>
          </a:xfrm>
        </p:grpSpPr>
        <p:sp>
          <p:nvSpPr>
            <p:cNvPr id="102442" name="Line 25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3" name="Line 26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4" name="Line 27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5" name="Line 28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6" name="Line 29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7" name="Line 30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8" name="Line 31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9" name="Line 32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0" name="Line 33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1" name="Line 34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2" name="Line 35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3" name="Line 36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4" name="Line 37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55" name="Line 38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3175" name="Group 39"/>
          <p:cNvGrpSpPr>
            <a:grpSpLocks/>
          </p:cNvGrpSpPr>
          <p:nvPr/>
        </p:nvGrpSpPr>
        <p:grpSpPr bwMode="auto">
          <a:xfrm>
            <a:off x="2609850" y="2076450"/>
            <a:ext cx="4133850" cy="2952750"/>
            <a:chOff x="1455" y="1212"/>
            <a:chExt cx="2895" cy="1860"/>
          </a:xfrm>
        </p:grpSpPr>
        <p:sp>
          <p:nvSpPr>
            <p:cNvPr id="102431" name="Line 40"/>
            <p:cNvSpPr>
              <a:spLocks noChangeShapeType="1"/>
            </p:cNvSpPr>
            <p:nvPr/>
          </p:nvSpPr>
          <p:spPr bwMode="auto">
            <a:xfrm>
              <a:off x="1455" y="121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2" name="Line 41"/>
            <p:cNvSpPr>
              <a:spLocks noChangeShapeType="1"/>
            </p:cNvSpPr>
            <p:nvPr/>
          </p:nvSpPr>
          <p:spPr bwMode="auto">
            <a:xfrm>
              <a:off x="1461" y="1398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3" name="Line 42"/>
            <p:cNvSpPr>
              <a:spLocks noChangeShapeType="1"/>
            </p:cNvSpPr>
            <p:nvPr/>
          </p:nvSpPr>
          <p:spPr bwMode="auto">
            <a:xfrm>
              <a:off x="1455" y="1584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4" name="Line 43"/>
            <p:cNvSpPr>
              <a:spLocks noChangeShapeType="1"/>
            </p:cNvSpPr>
            <p:nvPr/>
          </p:nvSpPr>
          <p:spPr bwMode="auto">
            <a:xfrm>
              <a:off x="1461" y="1770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5" name="Line 44"/>
            <p:cNvSpPr>
              <a:spLocks noChangeShapeType="1"/>
            </p:cNvSpPr>
            <p:nvPr/>
          </p:nvSpPr>
          <p:spPr bwMode="auto">
            <a:xfrm>
              <a:off x="1458" y="1956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6" name="Line 45"/>
            <p:cNvSpPr>
              <a:spLocks noChangeShapeType="1"/>
            </p:cNvSpPr>
            <p:nvPr/>
          </p:nvSpPr>
          <p:spPr bwMode="auto">
            <a:xfrm>
              <a:off x="1458" y="214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7" name="Line 46"/>
            <p:cNvSpPr>
              <a:spLocks noChangeShapeType="1"/>
            </p:cNvSpPr>
            <p:nvPr/>
          </p:nvSpPr>
          <p:spPr bwMode="auto">
            <a:xfrm>
              <a:off x="1458" y="2328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8" name="Line 47"/>
            <p:cNvSpPr>
              <a:spLocks noChangeShapeType="1"/>
            </p:cNvSpPr>
            <p:nvPr/>
          </p:nvSpPr>
          <p:spPr bwMode="auto">
            <a:xfrm>
              <a:off x="1455" y="2514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9" name="Line 48"/>
            <p:cNvSpPr>
              <a:spLocks noChangeShapeType="1"/>
            </p:cNvSpPr>
            <p:nvPr/>
          </p:nvSpPr>
          <p:spPr bwMode="auto">
            <a:xfrm>
              <a:off x="1461" y="2700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0" name="Line 49"/>
            <p:cNvSpPr>
              <a:spLocks noChangeShapeType="1"/>
            </p:cNvSpPr>
            <p:nvPr/>
          </p:nvSpPr>
          <p:spPr bwMode="auto">
            <a:xfrm>
              <a:off x="1455" y="2886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1" name="Line 50"/>
            <p:cNvSpPr>
              <a:spLocks noChangeShapeType="1"/>
            </p:cNvSpPr>
            <p:nvPr/>
          </p:nvSpPr>
          <p:spPr bwMode="auto">
            <a:xfrm>
              <a:off x="1461" y="307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3187" name="Group 51"/>
          <p:cNvGrpSpPr>
            <a:grpSpLocks/>
          </p:cNvGrpSpPr>
          <p:nvPr/>
        </p:nvGrpSpPr>
        <p:grpSpPr bwMode="auto">
          <a:xfrm>
            <a:off x="2605088" y="2071688"/>
            <a:ext cx="3838575" cy="3105150"/>
            <a:chOff x="1641" y="1026"/>
            <a:chExt cx="2418" cy="2250"/>
          </a:xfrm>
        </p:grpSpPr>
        <p:sp>
          <p:nvSpPr>
            <p:cNvPr id="102417" name="Line 52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8" name="Line 53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9" name="Line 54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0" name="Line 55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1" name="Line 56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2" name="Line 57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3" name="Line 58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4" name="Line 59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5" name="Line 60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6" name="Line 61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7" name="Line 62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8" name="Line 63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9" name="Line 64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30" name="Line 65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03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03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03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03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603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03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03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0" grpId="0" animBg="1"/>
      <p:bldP spid="603140" grpId="1" animBg="1"/>
      <p:bldP spid="603141" grpId="0" animBg="1"/>
      <p:bldP spid="603142" grpId="0" animBg="1"/>
      <p:bldP spid="603143" grpId="0" animBg="1"/>
      <p:bldP spid="603144" grpId="0" animBg="1"/>
      <p:bldP spid="603145" grpId="0" animBg="1"/>
      <p:bldP spid="603146" grpId="0" animBg="1"/>
      <p:bldP spid="603147" grpId="0" animBg="1"/>
      <p:bldP spid="6031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There are two problems the rasterizer must solve:</a:t>
            </a:r>
          </a:p>
          <a:p>
            <a:pPr lvl="1">
              <a:buFontTx/>
              <a:buNone/>
            </a:pPr>
            <a:r>
              <a:rPr lang="en-US" altLang="en-US" dirty="0"/>
              <a:t>1) Determine which pixels are “touched” by the triangle (fragment generation)</a:t>
            </a:r>
          </a:p>
          <a:p>
            <a:pPr lvl="1">
              <a:buFontTx/>
              <a:buNone/>
            </a:pPr>
            <a:r>
              <a:rPr lang="en-US" altLang="en-US" dirty="0"/>
              <a:t>2) Determine the value of interpolants at each of these </a:t>
            </a:r>
            <a:r>
              <a:rPr lang="en-US" altLang="en-US"/>
              <a:t>pixel positions (interpolation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Conversion from floating point screen space coordinates into integer pixel coordinates on the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8" name="Freeform 4"/>
          <p:cNvSpPr>
            <a:spLocks/>
          </p:cNvSpPr>
          <p:nvPr/>
        </p:nvSpPr>
        <p:spPr bwMode="auto">
          <a:xfrm>
            <a:off x="2647950" y="1341438"/>
            <a:ext cx="3262313" cy="1503362"/>
          </a:xfrm>
          <a:custGeom>
            <a:avLst/>
            <a:gdLst>
              <a:gd name="T0" fmla="*/ 1723787139 w 2055"/>
              <a:gd name="T1" fmla="*/ 0 h 947"/>
              <a:gd name="T2" fmla="*/ 0 w 2055"/>
              <a:gd name="T3" fmla="*/ 2147483647 h 947"/>
              <a:gd name="T4" fmla="*/ 2147483647 w 2055"/>
              <a:gd name="T5" fmla="*/ 1824592518 h 947"/>
              <a:gd name="T6" fmla="*/ 1723787139 w 2055"/>
              <a:gd name="T7" fmla="*/ 0 h 94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5" h="947">
                <a:moveTo>
                  <a:pt x="684" y="0"/>
                </a:moveTo>
                <a:lnTo>
                  <a:pt x="0" y="947"/>
                </a:lnTo>
                <a:lnTo>
                  <a:pt x="2055" y="724"/>
                </a:lnTo>
                <a:lnTo>
                  <a:pt x="684" y="0"/>
                </a:lnTo>
                <a:close/>
              </a:path>
            </a:pathLst>
          </a:cu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589945" name="Group 121"/>
          <p:cNvGrpSpPr>
            <a:grpSpLocks/>
          </p:cNvGrpSpPr>
          <p:nvPr/>
        </p:nvGrpSpPr>
        <p:grpSpPr bwMode="auto">
          <a:xfrm>
            <a:off x="2676525" y="1338263"/>
            <a:ext cx="3224213" cy="1509712"/>
            <a:chOff x="1686" y="843"/>
            <a:chExt cx="2031" cy="951"/>
          </a:xfrm>
        </p:grpSpPr>
        <p:sp>
          <p:nvSpPr>
            <p:cNvPr id="105584" name="Rectangle 114"/>
            <p:cNvSpPr>
              <a:spLocks noChangeArrowheads="1"/>
            </p:cNvSpPr>
            <p:nvPr/>
          </p:nvSpPr>
          <p:spPr bwMode="auto">
            <a:xfrm>
              <a:off x="2322" y="843"/>
              <a:ext cx="159" cy="15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5585" name="Rectangle 115"/>
            <p:cNvSpPr>
              <a:spLocks noChangeArrowheads="1"/>
            </p:cNvSpPr>
            <p:nvPr/>
          </p:nvSpPr>
          <p:spPr bwMode="auto">
            <a:xfrm>
              <a:off x="2163" y="999"/>
              <a:ext cx="633" cy="15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5586" name="Rectangle 116"/>
            <p:cNvSpPr>
              <a:spLocks noChangeArrowheads="1"/>
            </p:cNvSpPr>
            <p:nvPr/>
          </p:nvSpPr>
          <p:spPr bwMode="auto">
            <a:xfrm>
              <a:off x="2010" y="1155"/>
              <a:ext cx="1098" cy="165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5587" name="Rectangle 117"/>
            <p:cNvSpPr>
              <a:spLocks noChangeArrowheads="1"/>
            </p:cNvSpPr>
            <p:nvPr/>
          </p:nvSpPr>
          <p:spPr bwMode="auto">
            <a:xfrm>
              <a:off x="2010" y="1320"/>
              <a:ext cx="1413" cy="15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5588" name="Rectangle 118"/>
            <p:cNvSpPr>
              <a:spLocks noChangeArrowheads="1"/>
            </p:cNvSpPr>
            <p:nvPr/>
          </p:nvSpPr>
          <p:spPr bwMode="auto">
            <a:xfrm>
              <a:off x="1851" y="1476"/>
              <a:ext cx="1866" cy="15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5589" name="Rectangle 119"/>
            <p:cNvSpPr>
              <a:spLocks noChangeArrowheads="1"/>
            </p:cNvSpPr>
            <p:nvPr/>
          </p:nvSpPr>
          <p:spPr bwMode="auto">
            <a:xfrm>
              <a:off x="1686" y="1635"/>
              <a:ext cx="636" cy="159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Bounding box algorithm</a:t>
            </a:r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981075" y="3217863"/>
            <a:ext cx="61277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void rasterizeTriangle(void)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for (y = y_min; y &lt; y_max; y++)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for (x = x_min; x &lt; x_max; x++)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	if insideTriangle(x,y)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		generateFragment(x,y);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}</a:t>
            </a:r>
          </a:p>
        </p:txBody>
      </p:sp>
      <p:sp>
        <p:nvSpPr>
          <p:cNvPr id="589830" name="Oval 6"/>
          <p:cNvSpPr>
            <a:spLocks noChangeArrowheads="1"/>
          </p:cNvSpPr>
          <p:nvPr/>
        </p:nvSpPr>
        <p:spPr bwMode="auto">
          <a:xfrm>
            <a:off x="2787650" y="14462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1" name="Oval 7"/>
          <p:cNvSpPr>
            <a:spLocks noChangeArrowheads="1"/>
          </p:cNvSpPr>
          <p:nvPr/>
        </p:nvSpPr>
        <p:spPr bwMode="auto">
          <a:xfrm>
            <a:off x="3040063" y="14462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2" name="Oval 8"/>
          <p:cNvSpPr>
            <a:spLocks noChangeArrowheads="1"/>
          </p:cNvSpPr>
          <p:nvPr/>
        </p:nvSpPr>
        <p:spPr bwMode="auto">
          <a:xfrm>
            <a:off x="3289300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3" name="Oval 9"/>
          <p:cNvSpPr>
            <a:spLocks noChangeArrowheads="1"/>
          </p:cNvSpPr>
          <p:nvPr/>
        </p:nvSpPr>
        <p:spPr bwMode="auto">
          <a:xfrm>
            <a:off x="3540125" y="14509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4" name="Oval 10"/>
          <p:cNvSpPr>
            <a:spLocks noChangeArrowheads="1"/>
          </p:cNvSpPr>
          <p:nvPr/>
        </p:nvSpPr>
        <p:spPr bwMode="auto">
          <a:xfrm>
            <a:off x="3790950" y="14509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5" name="Oval 11"/>
          <p:cNvSpPr>
            <a:spLocks noChangeArrowheads="1"/>
          </p:cNvSpPr>
          <p:nvPr/>
        </p:nvSpPr>
        <p:spPr bwMode="auto">
          <a:xfrm>
            <a:off x="4043363" y="14509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6" name="Oval 12"/>
          <p:cNvSpPr>
            <a:spLocks noChangeArrowheads="1"/>
          </p:cNvSpPr>
          <p:nvPr/>
        </p:nvSpPr>
        <p:spPr bwMode="auto">
          <a:xfrm>
            <a:off x="4294188" y="1449388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7" name="Oval 13"/>
          <p:cNvSpPr>
            <a:spLocks noChangeArrowheads="1"/>
          </p:cNvSpPr>
          <p:nvPr/>
        </p:nvSpPr>
        <p:spPr bwMode="auto">
          <a:xfrm>
            <a:off x="4543425" y="14493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8" name="Oval 14"/>
          <p:cNvSpPr>
            <a:spLocks noChangeArrowheads="1"/>
          </p:cNvSpPr>
          <p:nvPr/>
        </p:nvSpPr>
        <p:spPr bwMode="auto">
          <a:xfrm>
            <a:off x="4795838" y="14493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39" name="Oval 15"/>
          <p:cNvSpPr>
            <a:spLocks noChangeArrowheads="1"/>
          </p:cNvSpPr>
          <p:nvPr/>
        </p:nvSpPr>
        <p:spPr bwMode="auto">
          <a:xfrm>
            <a:off x="5045075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0" name="Oval 16"/>
          <p:cNvSpPr>
            <a:spLocks noChangeArrowheads="1"/>
          </p:cNvSpPr>
          <p:nvPr/>
        </p:nvSpPr>
        <p:spPr bwMode="auto">
          <a:xfrm>
            <a:off x="5295900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1" name="Oval 17"/>
          <p:cNvSpPr>
            <a:spLocks noChangeArrowheads="1"/>
          </p:cNvSpPr>
          <p:nvPr/>
        </p:nvSpPr>
        <p:spPr bwMode="auto">
          <a:xfrm>
            <a:off x="5548313" y="1450975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2" name="Oval 18"/>
          <p:cNvSpPr>
            <a:spLocks noChangeArrowheads="1"/>
          </p:cNvSpPr>
          <p:nvPr/>
        </p:nvSpPr>
        <p:spPr bwMode="auto">
          <a:xfrm>
            <a:off x="5799138" y="14478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3" name="Oval 19"/>
          <p:cNvSpPr>
            <a:spLocks noChangeArrowheads="1"/>
          </p:cNvSpPr>
          <p:nvPr/>
        </p:nvSpPr>
        <p:spPr bwMode="auto">
          <a:xfrm>
            <a:off x="2787650" y="1697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4" name="Oval 20"/>
          <p:cNvSpPr>
            <a:spLocks noChangeArrowheads="1"/>
          </p:cNvSpPr>
          <p:nvPr/>
        </p:nvSpPr>
        <p:spPr bwMode="auto">
          <a:xfrm>
            <a:off x="3040063" y="1697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5" name="Oval 21"/>
          <p:cNvSpPr>
            <a:spLocks noChangeArrowheads="1"/>
          </p:cNvSpPr>
          <p:nvPr/>
        </p:nvSpPr>
        <p:spPr bwMode="auto">
          <a:xfrm>
            <a:off x="328930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6" name="Oval 22"/>
          <p:cNvSpPr>
            <a:spLocks noChangeArrowheads="1"/>
          </p:cNvSpPr>
          <p:nvPr/>
        </p:nvSpPr>
        <p:spPr bwMode="auto">
          <a:xfrm>
            <a:off x="3540125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7" name="Oval 23"/>
          <p:cNvSpPr>
            <a:spLocks noChangeArrowheads="1"/>
          </p:cNvSpPr>
          <p:nvPr/>
        </p:nvSpPr>
        <p:spPr bwMode="auto">
          <a:xfrm>
            <a:off x="379095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8" name="Oval 24"/>
          <p:cNvSpPr>
            <a:spLocks noChangeArrowheads="1"/>
          </p:cNvSpPr>
          <p:nvPr/>
        </p:nvSpPr>
        <p:spPr bwMode="auto">
          <a:xfrm>
            <a:off x="4043363" y="16986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49" name="Oval 25"/>
          <p:cNvSpPr>
            <a:spLocks noChangeArrowheads="1"/>
          </p:cNvSpPr>
          <p:nvPr/>
        </p:nvSpPr>
        <p:spPr bwMode="auto">
          <a:xfrm>
            <a:off x="4294188" y="1697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0" name="Oval 26"/>
          <p:cNvSpPr>
            <a:spLocks noChangeArrowheads="1"/>
          </p:cNvSpPr>
          <p:nvPr/>
        </p:nvSpPr>
        <p:spPr bwMode="auto">
          <a:xfrm>
            <a:off x="4543425" y="1697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1" name="Oval 27"/>
          <p:cNvSpPr>
            <a:spLocks noChangeArrowheads="1"/>
          </p:cNvSpPr>
          <p:nvPr/>
        </p:nvSpPr>
        <p:spPr bwMode="auto">
          <a:xfrm>
            <a:off x="4795838" y="1697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2" name="Oval 28"/>
          <p:cNvSpPr>
            <a:spLocks noChangeArrowheads="1"/>
          </p:cNvSpPr>
          <p:nvPr/>
        </p:nvSpPr>
        <p:spPr bwMode="auto">
          <a:xfrm>
            <a:off x="5045075" y="16954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3" name="Oval 29"/>
          <p:cNvSpPr>
            <a:spLocks noChangeArrowheads="1"/>
          </p:cNvSpPr>
          <p:nvPr/>
        </p:nvSpPr>
        <p:spPr bwMode="auto">
          <a:xfrm>
            <a:off x="529590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4" name="Oval 30"/>
          <p:cNvSpPr>
            <a:spLocks noChangeArrowheads="1"/>
          </p:cNvSpPr>
          <p:nvPr/>
        </p:nvSpPr>
        <p:spPr bwMode="auto">
          <a:xfrm>
            <a:off x="5548313" y="16986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5" name="Oval 31"/>
          <p:cNvSpPr>
            <a:spLocks noChangeArrowheads="1"/>
          </p:cNvSpPr>
          <p:nvPr/>
        </p:nvSpPr>
        <p:spPr bwMode="auto">
          <a:xfrm>
            <a:off x="5799138" y="16986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6" name="Oval 32"/>
          <p:cNvSpPr>
            <a:spLocks noChangeArrowheads="1"/>
          </p:cNvSpPr>
          <p:nvPr/>
        </p:nvSpPr>
        <p:spPr bwMode="auto">
          <a:xfrm>
            <a:off x="2787650" y="19462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7" name="Oval 33"/>
          <p:cNvSpPr>
            <a:spLocks noChangeArrowheads="1"/>
          </p:cNvSpPr>
          <p:nvPr/>
        </p:nvSpPr>
        <p:spPr bwMode="auto">
          <a:xfrm>
            <a:off x="3040063" y="19462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8" name="Oval 34"/>
          <p:cNvSpPr>
            <a:spLocks noChangeArrowheads="1"/>
          </p:cNvSpPr>
          <p:nvPr/>
        </p:nvSpPr>
        <p:spPr bwMode="auto">
          <a:xfrm>
            <a:off x="3289300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59" name="Oval 35"/>
          <p:cNvSpPr>
            <a:spLocks noChangeArrowheads="1"/>
          </p:cNvSpPr>
          <p:nvPr/>
        </p:nvSpPr>
        <p:spPr bwMode="auto">
          <a:xfrm>
            <a:off x="3540125" y="1951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0" name="Oval 36"/>
          <p:cNvSpPr>
            <a:spLocks noChangeArrowheads="1"/>
          </p:cNvSpPr>
          <p:nvPr/>
        </p:nvSpPr>
        <p:spPr bwMode="auto">
          <a:xfrm>
            <a:off x="3790950" y="1951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1" name="Oval 37"/>
          <p:cNvSpPr>
            <a:spLocks noChangeArrowheads="1"/>
          </p:cNvSpPr>
          <p:nvPr/>
        </p:nvSpPr>
        <p:spPr bwMode="auto">
          <a:xfrm>
            <a:off x="4043363" y="1951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2" name="Oval 38"/>
          <p:cNvSpPr>
            <a:spLocks noChangeArrowheads="1"/>
          </p:cNvSpPr>
          <p:nvPr/>
        </p:nvSpPr>
        <p:spPr bwMode="auto">
          <a:xfrm>
            <a:off x="4294188" y="1949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3" name="Oval 39"/>
          <p:cNvSpPr>
            <a:spLocks noChangeArrowheads="1"/>
          </p:cNvSpPr>
          <p:nvPr/>
        </p:nvSpPr>
        <p:spPr bwMode="auto">
          <a:xfrm>
            <a:off x="4543425" y="19494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4" name="Oval 40"/>
          <p:cNvSpPr>
            <a:spLocks noChangeArrowheads="1"/>
          </p:cNvSpPr>
          <p:nvPr/>
        </p:nvSpPr>
        <p:spPr bwMode="auto">
          <a:xfrm>
            <a:off x="4795838" y="194945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5" name="Oval 41"/>
          <p:cNvSpPr>
            <a:spLocks noChangeArrowheads="1"/>
          </p:cNvSpPr>
          <p:nvPr/>
        </p:nvSpPr>
        <p:spPr bwMode="auto">
          <a:xfrm>
            <a:off x="5045075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6" name="Oval 42"/>
          <p:cNvSpPr>
            <a:spLocks noChangeArrowheads="1"/>
          </p:cNvSpPr>
          <p:nvPr/>
        </p:nvSpPr>
        <p:spPr bwMode="auto">
          <a:xfrm>
            <a:off x="5295900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7" name="Oval 43"/>
          <p:cNvSpPr>
            <a:spLocks noChangeArrowheads="1"/>
          </p:cNvSpPr>
          <p:nvPr/>
        </p:nvSpPr>
        <p:spPr bwMode="auto">
          <a:xfrm>
            <a:off x="5548313" y="1951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8" name="Oval 44"/>
          <p:cNvSpPr>
            <a:spLocks noChangeArrowheads="1"/>
          </p:cNvSpPr>
          <p:nvPr/>
        </p:nvSpPr>
        <p:spPr bwMode="auto">
          <a:xfrm>
            <a:off x="5799138" y="194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69" name="Oval 45"/>
          <p:cNvSpPr>
            <a:spLocks noChangeArrowheads="1"/>
          </p:cNvSpPr>
          <p:nvPr/>
        </p:nvSpPr>
        <p:spPr bwMode="auto">
          <a:xfrm>
            <a:off x="2786063" y="21986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0" name="Oval 46"/>
          <p:cNvSpPr>
            <a:spLocks noChangeArrowheads="1"/>
          </p:cNvSpPr>
          <p:nvPr/>
        </p:nvSpPr>
        <p:spPr bwMode="auto">
          <a:xfrm>
            <a:off x="3038475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1" name="Oval 47"/>
          <p:cNvSpPr>
            <a:spLocks noChangeArrowheads="1"/>
          </p:cNvSpPr>
          <p:nvPr/>
        </p:nvSpPr>
        <p:spPr bwMode="auto">
          <a:xfrm>
            <a:off x="3287713" y="21986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2" name="Oval 48"/>
          <p:cNvSpPr>
            <a:spLocks noChangeArrowheads="1"/>
          </p:cNvSpPr>
          <p:nvPr/>
        </p:nvSpPr>
        <p:spPr bwMode="auto">
          <a:xfrm>
            <a:off x="3540125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3" name="Oval 49"/>
          <p:cNvSpPr>
            <a:spLocks noChangeArrowheads="1"/>
          </p:cNvSpPr>
          <p:nvPr/>
        </p:nvSpPr>
        <p:spPr bwMode="auto">
          <a:xfrm>
            <a:off x="3790950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4" name="Oval 50"/>
          <p:cNvSpPr>
            <a:spLocks noChangeArrowheads="1"/>
          </p:cNvSpPr>
          <p:nvPr/>
        </p:nvSpPr>
        <p:spPr bwMode="auto">
          <a:xfrm>
            <a:off x="4043363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5" name="Oval 51"/>
          <p:cNvSpPr>
            <a:spLocks noChangeArrowheads="1"/>
          </p:cNvSpPr>
          <p:nvPr/>
        </p:nvSpPr>
        <p:spPr bwMode="auto">
          <a:xfrm>
            <a:off x="4292600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6" name="Oval 52"/>
          <p:cNvSpPr>
            <a:spLocks noChangeArrowheads="1"/>
          </p:cNvSpPr>
          <p:nvPr/>
        </p:nvSpPr>
        <p:spPr bwMode="auto">
          <a:xfrm>
            <a:off x="4541838" y="21986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7" name="Oval 53"/>
          <p:cNvSpPr>
            <a:spLocks noChangeArrowheads="1"/>
          </p:cNvSpPr>
          <p:nvPr/>
        </p:nvSpPr>
        <p:spPr bwMode="auto">
          <a:xfrm>
            <a:off x="4794250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8" name="Oval 54"/>
          <p:cNvSpPr>
            <a:spLocks noChangeArrowheads="1"/>
          </p:cNvSpPr>
          <p:nvPr/>
        </p:nvSpPr>
        <p:spPr bwMode="auto">
          <a:xfrm>
            <a:off x="5043488" y="2197100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79" name="Oval 55"/>
          <p:cNvSpPr>
            <a:spLocks noChangeArrowheads="1"/>
          </p:cNvSpPr>
          <p:nvPr/>
        </p:nvSpPr>
        <p:spPr bwMode="auto">
          <a:xfrm>
            <a:off x="5295900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0" name="Oval 56"/>
          <p:cNvSpPr>
            <a:spLocks noChangeArrowheads="1"/>
          </p:cNvSpPr>
          <p:nvPr/>
        </p:nvSpPr>
        <p:spPr bwMode="auto">
          <a:xfrm>
            <a:off x="5546725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1" name="Oval 57"/>
          <p:cNvSpPr>
            <a:spLocks noChangeArrowheads="1"/>
          </p:cNvSpPr>
          <p:nvPr/>
        </p:nvSpPr>
        <p:spPr bwMode="auto">
          <a:xfrm>
            <a:off x="5799138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2" name="Oval 58"/>
          <p:cNvSpPr>
            <a:spLocks noChangeArrowheads="1"/>
          </p:cNvSpPr>
          <p:nvPr/>
        </p:nvSpPr>
        <p:spPr bwMode="auto">
          <a:xfrm>
            <a:off x="2786063" y="244792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3" name="Oval 59"/>
          <p:cNvSpPr>
            <a:spLocks noChangeArrowheads="1"/>
          </p:cNvSpPr>
          <p:nvPr/>
        </p:nvSpPr>
        <p:spPr bwMode="auto">
          <a:xfrm>
            <a:off x="3038475" y="244792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4" name="Oval 60"/>
          <p:cNvSpPr>
            <a:spLocks noChangeArrowheads="1"/>
          </p:cNvSpPr>
          <p:nvPr/>
        </p:nvSpPr>
        <p:spPr bwMode="auto">
          <a:xfrm>
            <a:off x="3287713" y="24495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5" name="Oval 61"/>
          <p:cNvSpPr>
            <a:spLocks noChangeArrowheads="1"/>
          </p:cNvSpPr>
          <p:nvPr/>
        </p:nvSpPr>
        <p:spPr bwMode="auto">
          <a:xfrm>
            <a:off x="3540125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6" name="Oval 62"/>
          <p:cNvSpPr>
            <a:spLocks noChangeArrowheads="1"/>
          </p:cNvSpPr>
          <p:nvPr/>
        </p:nvSpPr>
        <p:spPr bwMode="auto">
          <a:xfrm>
            <a:off x="3790950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7" name="Oval 63"/>
          <p:cNvSpPr>
            <a:spLocks noChangeArrowheads="1"/>
          </p:cNvSpPr>
          <p:nvPr/>
        </p:nvSpPr>
        <p:spPr bwMode="auto">
          <a:xfrm>
            <a:off x="4043363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8" name="Oval 64"/>
          <p:cNvSpPr>
            <a:spLocks noChangeArrowheads="1"/>
          </p:cNvSpPr>
          <p:nvPr/>
        </p:nvSpPr>
        <p:spPr bwMode="auto">
          <a:xfrm>
            <a:off x="4292600" y="2449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89" name="Oval 65"/>
          <p:cNvSpPr>
            <a:spLocks noChangeArrowheads="1"/>
          </p:cNvSpPr>
          <p:nvPr/>
        </p:nvSpPr>
        <p:spPr bwMode="auto">
          <a:xfrm>
            <a:off x="4541838" y="2449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0" name="Oval 66"/>
          <p:cNvSpPr>
            <a:spLocks noChangeArrowheads="1"/>
          </p:cNvSpPr>
          <p:nvPr/>
        </p:nvSpPr>
        <p:spPr bwMode="auto">
          <a:xfrm>
            <a:off x="4794250" y="2449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1" name="Oval 67"/>
          <p:cNvSpPr>
            <a:spLocks noChangeArrowheads="1"/>
          </p:cNvSpPr>
          <p:nvPr/>
        </p:nvSpPr>
        <p:spPr bwMode="auto">
          <a:xfrm>
            <a:off x="5043488" y="24495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2" name="Oval 68"/>
          <p:cNvSpPr>
            <a:spLocks noChangeArrowheads="1"/>
          </p:cNvSpPr>
          <p:nvPr/>
        </p:nvSpPr>
        <p:spPr bwMode="auto">
          <a:xfrm>
            <a:off x="5295900" y="244951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3" name="Oval 69"/>
          <p:cNvSpPr>
            <a:spLocks noChangeArrowheads="1"/>
          </p:cNvSpPr>
          <p:nvPr/>
        </p:nvSpPr>
        <p:spPr bwMode="auto">
          <a:xfrm>
            <a:off x="5546725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4" name="Oval 70"/>
          <p:cNvSpPr>
            <a:spLocks noChangeArrowheads="1"/>
          </p:cNvSpPr>
          <p:nvPr/>
        </p:nvSpPr>
        <p:spPr bwMode="auto">
          <a:xfrm>
            <a:off x="5799138" y="244951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5" name="Oval 71"/>
          <p:cNvSpPr>
            <a:spLocks noChangeArrowheads="1"/>
          </p:cNvSpPr>
          <p:nvPr/>
        </p:nvSpPr>
        <p:spPr bwMode="auto">
          <a:xfrm>
            <a:off x="2789238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6" name="Oval 72"/>
          <p:cNvSpPr>
            <a:spLocks noChangeArrowheads="1"/>
          </p:cNvSpPr>
          <p:nvPr/>
        </p:nvSpPr>
        <p:spPr bwMode="auto">
          <a:xfrm>
            <a:off x="3041650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7" name="Oval 73"/>
          <p:cNvSpPr>
            <a:spLocks noChangeArrowheads="1"/>
          </p:cNvSpPr>
          <p:nvPr/>
        </p:nvSpPr>
        <p:spPr bwMode="auto">
          <a:xfrm>
            <a:off x="329088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8" name="Oval 74"/>
          <p:cNvSpPr>
            <a:spLocks noChangeArrowheads="1"/>
          </p:cNvSpPr>
          <p:nvPr/>
        </p:nvSpPr>
        <p:spPr bwMode="auto">
          <a:xfrm>
            <a:off x="3541713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899" name="Oval 75"/>
          <p:cNvSpPr>
            <a:spLocks noChangeArrowheads="1"/>
          </p:cNvSpPr>
          <p:nvPr/>
        </p:nvSpPr>
        <p:spPr bwMode="auto">
          <a:xfrm>
            <a:off x="379253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0" name="Oval 76"/>
          <p:cNvSpPr>
            <a:spLocks noChangeArrowheads="1"/>
          </p:cNvSpPr>
          <p:nvPr/>
        </p:nvSpPr>
        <p:spPr bwMode="auto">
          <a:xfrm>
            <a:off x="4044950" y="2703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1" name="Oval 77"/>
          <p:cNvSpPr>
            <a:spLocks noChangeArrowheads="1"/>
          </p:cNvSpPr>
          <p:nvPr/>
        </p:nvSpPr>
        <p:spPr bwMode="auto">
          <a:xfrm>
            <a:off x="4295775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2" name="Oval 78"/>
          <p:cNvSpPr>
            <a:spLocks noChangeArrowheads="1"/>
          </p:cNvSpPr>
          <p:nvPr/>
        </p:nvSpPr>
        <p:spPr bwMode="auto">
          <a:xfrm>
            <a:off x="4545013" y="27019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3" name="Oval 79"/>
          <p:cNvSpPr>
            <a:spLocks noChangeArrowheads="1"/>
          </p:cNvSpPr>
          <p:nvPr/>
        </p:nvSpPr>
        <p:spPr bwMode="auto">
          <a:xfrm>
            <a:off x="4797425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4" name="Oval 80"/>
          <p:cNvSpPr>
            <a:spLocks noChangeArrowheads="1"/>
          </p:cNvSpPr>
          <p:nvPr/>
        </p:nvSpPr>
        <p:spPr bwMode="auto">
          <a:xfrm>
            <a:off x="5046663" y="270192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5" name="Oval 81"/>
          <p:cNvSpPr>
            <a:spLocks noChangeArrowheads="1"/>
          </p:cNvSpPr>
          <p:nvPr/>
        </p:nvSpPr>
        <p:spPr bwMode="auto">
          <a:xfrm>
            <a:off x="529748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6" name="Oval 82"/>
          <p:cNvSpPr>
            <a:spLocks noChangeArrowheads="1"/>
          </p:cNvSpPr>
          <p:nvPr/>
        </p:nvSpPr>
        <p:spPr bwMode="auto">
          <a:xfrm>
            <a:off x="5548313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7" name="Oval 83"/>
          <p:cNvSpPr>
            <a:spLocks noChangeArrowheads="1"/>
          </p:cNvSpPr>
          <p:nvPr/>
        </p:nvSpPr>
        <p:spPr bwMode="auto">
          <a:xfrm>
            <a:off x="5800725" y="2703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9908" name="Text Box 84"/>
          <p:cNvSpPr txBox="1">
            <a:spLocks noChangeArrowheads="1"/>
          </p:cNvSpPr>
          <p:nvPr/>
        </p:nvSpPr>
        <p:spPr bwMode="auto">
          <a:xfrm>
            <a:off x="3922713" y="1036638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box</a:t>
            </a:r>
          </a:p>
        </p:txBody>
      </p:sp>
      <p:sp>
        <p:nvSpPr>
          <p:cNvPr id="589909" name="Text Box 85"/>
          <p:cNvSpPr txBox="1">
            <a:spLocks noChangeArrowheads="1"/>
          </p:cNvSpPr>
          <p:nvPr/>
        </p:nvSpPr>
        <p:spPr bwMode="auto">
          <a:xfrm>
            <a:off x="2052638" y="2673350"/>
            <a:ext cx="657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y_min</a:t>
            </a:r>
          </a:p>
        </p:txBody>
      </p:sp>
      <p:sp>
        <p:nvSpPr>
          <p:cNvPr id="589910" name="Text Box 86"/>
          <p:cNvSpPr txBox="1">
            <a:spLocks noChangeArrowheads="1"/>
          </p:cNvSpPr>
          <p:nvPr/>
        </p:nvSpPr>
        <p:spPr bwMode="auto">
          <a:xfrm>
            <a:off x="1965325" y="1198563"/>
            <a:ext cx="706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y_max</a:t>
            </a:r>
          </a:p>
        </p:txBody>
      </p:sp>
      <p:sp>
        <p:nvSpPr>
          <p:cNvPr id="589911" name="Text Box 87"/>
          <p:cNvSpPr txBox="1">
            <a:spLocks noChangeArrowheads="1"/>
          </p:cNvSpPr>
          <p:nvPr/>
        </p:nvSpPr>
        <p:spPr bwMode="auto">
          <a:xfrm>
            <a:off x="2424113" y="2800350"/>
            <a:ext cx="657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x_min</a:t>
            </a:r>
          </a:p>
        </p:txBody>
      </p:sp>
      <p:sp>
        <p:nvSpPr>
          <p:cNvPr id="589912" name="Text Box 88"/>
          <p:cNvSpPr txBox="1">
            <a:spLocks noChangeArrowheads="1"/>
          </p:cNvSpPr>
          <p:nvPr/>
        </p:nvSpPr>
        <p:spPr bwMode="auto">
          <a:xfrm>
            <a:off x="5513388" y="2790825"/>
            <a:ext cx="7064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x_max</a:t>
            </a:r>
          </a:p>
        </p:txBody>
      </p:sp>
      <p:sp>
        <p:nvSpPr>
          <p:cNvPr id="589930" name="Line 106"/>
          <p:cNvSpPr>
            <a:spLocks noChangeShapeType="1"/>
          </p:cNvSpPr>
          <p:nvPr/>
        </p:nvSpPr>
        <p:spPr bwMode="auto">
          <a:xfrm>
            <a:off x="2646363" y="2841625"/>
            <a:ext cx="32654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9829" name="Rectangle 5"/>
          <p:cNvSpPr>
            <a:spLocks noChangeArrowheads="1"/>
          </p:cNvSpPr>
          <p:nvPr/>
        </p:nvSpPr>
        <p:spPr bwMode="auto">
          <a:xfrm>
            <a:off x="2647950" y="1336675"/>
            <a:ext cx="3255963" cy="15192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589937" name="Group 113"/>
          <p:cNvGrpSpPr>
            <a:grpSpLocks/>
          </p:cNvGrpSpPr>
          <p:nvPr/>
        </p:nvGrpSpPr>
        <p:grpSpPr bwMode="auto">
          <a:xfrm>
            <a:off x="2638425" y="1328738"/>
            <a:ext cx="3273425" cy="1528762"/>
            <a:chOff x="1662" y="837"/>
            <a:chExt cx="2062" cy="963"/>
          </a:xfrm>
        </p:grpSpPr>
        <p:grpSp>
          <p:nvGrpSpPr>
            <p:cNvPr id="105564" name="Group 112"/>
            <p:cNvGrpSpPr>
              <a:grpSpLocks/>
            </p:cNvGrpSpPr>
            <p:nvPr/>
          </p:nvGrpSpPr>
          <p:grpSpPr bwMode="auto">
            <a:xfrm>
              <a:off x="1662" y="1002"/>
              <a:ext cx="2062" cy="633"/>
              <a:chOff x="1662" y="1002"/>
              <a:chExt cx="2062" cy="633"/>
            </a:xfrm>
          </p:grpSpPr>
          <p:sp>
            <p:nvSpPr>
              <p:cNvPr id="105579" name="Line 101"/>
              <p:cNvSpPr>
                <a:spLocks noChangeShapeType="1"/>
              </p:cNvSpPr>
              <p:nvPr/>
            </p:nvSpPr>
            <p:spPr bwMode="auto">
              <a:xfrm>
                <a:off x="1666" y="1002"/>
                <a:ext cx="20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0" name="Line 102"/>
              <p:cNvSpPr>
                <a:spLocks noChangeShapeType="1"/>
              </p:cNvSpPr>
              <p:nvPr/>
            </p:nvSpPr>
            <p:spPr bwMode="auto">
              <a:xfrm>
                <a:off x="1662" y="1154"/>
                <a:ext cx="20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1" name="Line 103"/>
              <p:cNvSpPr>
                <a:spLocks noChangeShapeType="1"/>
              </p:cNvSpPr>
              <p:nvPr/>
            </p:nvSpPr>
            <p:spPr bwMode="auto">
              <a:xfrm>
                <a:off x="1662" y="1321"/>
                <a:ext cx="20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2" name="Line 104"/>
              <p:cNvSpPr>
                <a:spLocks noChangeShapeType="1"/>
              </p:cNvSpPr>
              <p:nvPr/>
            </p:nvSpPr>
            <p:spPr bwMode="auto">
              <a:xfrm>
                <a:off x="1667" y="1479"/>
                <a:ext cx="20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83" name="Line 105"/>
              <p:cNvSpPr>
                <a:spLocks noChangeShapeType="1"/>
              </p:cNvSpPr>
              <p:nvPr/>
            </p:nvSpPr>
            <p:spPr bwMode="auto">
              <a:xfrm>
                <a:off x="1662" y="1635"/>
                <a:ext cx="20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65" name="Group 110"/>
            <p:cNvGrpSpPr>
              <a:grpSpLocks/>
            </p:cNvGrpSpPr>
            <p:nvPr/>
          </p:nvGrpSpPr>
          <p:grpSpPr bwMode="auto">
            <a:xfrm>
              <a:off x="1690" y="837"/>
              <a:ext cx="1894" cy="963"/>
              <a:chOff x="1690" y="837"/>
              <a:chExt cx="1894" cy="963"/>
            </a:xfrm>
          </p:grpSpPr>
          <p:sp>
            <p:nvSpPr>
              <p:cNvPr id="105566" name="Line 89"/>
              <p:cNvSpPr>
                <a:spLocks noChangeShapeType="1"/>
              </p:cNvSpPr>
              <p:nvPr/>
            </p:nvSpPr>
            <p:spPr bwMode="auto">
              <a:xfrm>
                <a:off x="1851" y="843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67" name="Line 90"/>
              <p:cNvSpPr>
                <a:spLocks noChangeShapeType="1"/>
              </p:cNvSpPr>
              <p:nvPr/>
            </p:nvSpPr>
            <p:spPr bwMode="auto">
              <a:xfrm>
                <a:off x="2010" y="842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68" name="Line 91"/>
              <p:cNvSpPr>
                <a:spLocks noChangeShapeType="1"/>
              </p:cNvSpPr>
              <p:nvPr/>
            </p:nvSpPr>
            <p:spPr bwMode="auto">
              <a:xfrm>
                <a:off x="2166" y="849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69" name="Line 92"/>
              <p:cNvSpPr>
                <a:spLocks noChangeShapeType="1"/>
              </p:cNvSpPr>
              <p:nvPr/>
            </p:nvSpPr>
            <p:spPr bwMode="auto">
              <a:xfrm>
                <a:off x="2325" y="848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0" name="Line 93"/>
              <p:cNvSpPr>
                <a:spLocks noChangeShapeType="1"/>
              </p:cNvSpPr>
              <p:nvPr/>
            </p:nvSpPr>
            <p:spPr bwMode="auto">
              <a:xfrm>
                <a:off x="2482" y="838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1" name="Line 94"/>
              <p:cNvSpPr>
                <a:spLocks noChangeShapeType="1"/>
              </p:cNvSpPr>
              <p:nvPr/>
            </p:nvSpPr>
            <p:spPr bwMode="auto">
              <a:xfrm>
                <a:off x="2641" y="837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2" name="Line 95"/>
              <p:cNvSpPr>
                <a:spLocks noChangeShapeType="1"/>
              </p:cNvSpPr>
              <p:nvPr/>
            </p:nvSpPr>
            <p:spPr bwMode="auto">
              <a:xfrm>
                <a:off x="2796" y="842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3" name="Line 96"/>
              <p:cNvSpPr>
                <a:spLocks noChangeShapeType="1"/>
              </p:cNvSpPr>
              <p:nvPr/>
            </p:nvSpPr>
            <p:spPr bwMode="auto">
              <a:xfrm>
                <a:off x="2955" y="841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4" name="Line 97"/>
              <p:cNvSpPr>
                <a:spLocks noChangeShapeType="1"/>
              </p:cNvSpPr>
              <p:nvPr/>
            </p:nvSpPr>
            <p:spPr bwMode="auto">
              <a:xfrm>
                <a:off x="3109" y="849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5" name="Line 98"/>
              <p:cNvSpPr>
                <a:spLocks noChangeShapeType="1"/>
              </p:cNvSpPr>
              <p:nvPr/>
            </p:nvSpPr>
            <p:spPr bwMode="auto">
              <a:xfrm>
                <a:off x="3268" y="848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6" name="Line 99"/>
              <p:cNvSpPr>
                <a:spLocks noChangeShapeType="1"/>
              </p:cNvSpPr>
              <p:nvPr/>
            </p:nvSpPr>
            <p:spPr bwMode="auto">
              <a:xfrm>
                <a:off x="3425" y="845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7" name="Line 100"/>
              <p:cNvSpPr>
                <a:spLocks noChangeShapeType="1"/>
              </p:cNvSpPr>
              <p:nvPr/>
            </p:nvSpPr>
            <p:spPr bwMode="auto">
              <a:xfrm>
                <a:off x="3584" y="844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78" name="Line 107"/>
              <p:cNvSpPr>
                <a:spLocks noChangeShapeType="1"/>
              </p:cNvSpPr>
              <p:nvPr/>
            </p:nvSpPr>
            <p:spPr bwMode="auto">
              <a:xfrm>
                <a:off x="1690" y="846"/>
                <a:ext cx="0" cy="9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5898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5898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5898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589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589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589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5898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5898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5898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589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589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589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589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589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589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589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589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589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589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589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589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5898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5898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5898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5898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898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5898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5898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5898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5898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5898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5898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5898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5898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5898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5898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5898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5898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5898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5898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898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5898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500" fill="hold"/>
                                        <p:tgtEl>
                                          <p:spTgt spid="5898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5898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898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500" fill="hold"/>
                                        <p:tgtEl>
                                          <p:spTgt spid="5898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5898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5898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5898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5898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5898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589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589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5898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500" fill="hold"/>
                                        <p:tgtEl>
                                          <p:spTgt spid="589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89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589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589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589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89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500" fill="hold"/>
                                        <p:tgtEl>
                                          <p:spTgt spid="5898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5898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5898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500" fill="hold"/>
                                        <p:tgtEl>
                                          <p:spTgt spid="5898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5898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5898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5898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5898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5898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500" fill="hold"/>
                                        <p:tgtEl>
                                          <p:spTgt spid="5898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5898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5898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500" fill="hold"/>
                                        <p:tgtEl>
                                          <p:spTgt spid="5898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5898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5898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500" fill="hold"/>
                                        <p:tgtEl>
                                          <p:spTgt spid="5898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5898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5898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5898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5898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5898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500" fill="hold"/>
                                        <p:tgtEl>
                                          <p:spTgt spid="5898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5898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500" fill="hold"/>
                                        <p:tgtEl>
                                          <p:spTgt spid="5898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500" fill="hold"/>
                                        <p:tgtEl>
                                          <p:spTgt spid="5898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5898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5898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500" fill="hold"/>
                                        <p:tgtEl>
                                          <p:spTgt spid="5898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500" fill="hold"/>
                                        <p:tgtEl>
                                          <p:spTgt spid="5898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5898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5898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5898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500" fill="hold"/>
                                        <p:tgtEl>
                                          <p:spTgt spid="5898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5898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5898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500" fill="hold"/>
                                        <p:tgtEl>
                                          <p:spTgt spid="5898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4" dur="500" fill="hold"/>
                                        <p:tgtEl>
                                          <p:spTgt spid="5898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5898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5898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500" fill="hold"/>
                                        <p:tgtEl>
                                          <p:spTgt spid="5898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5898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5898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5898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5898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5898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500" fill="hold"/>
                                        <p:tgtEl>
                                          <p:spTgt spid="5898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5898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8" dur="500" fill="hold"/>
                                        <p:tgtEl>
                                          <p:spTgt spid="5898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0" dur="500" fill="hold"/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1" dur="500" fill="hold"/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 nodeType="clickPar">
                      <p:stCondLst>
                        <p:cond delay="indefinite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 nodeType="clickPar">
                      <p:stCondLst>
                        <p:cond delay="indefinite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8" grpId="0" animBg="1"/>
      <p:bldP spid="589830" grpId="0" animBg="1"/>
      <p:bldP spid="589831" grpId="0" animBg="1"/>
      <p:bldP spid="589832" grpId="0" animBg="1"/>
      <p:bldP spid="589833" grpId="0" animBg="1"/>
      <p:bldP spid="589834" grpId="0" animBg="1"/>
      <p:bldP spid="589835" grpId="0" animBg="1"/>
      <p:bldP spid="589836" grpId="0" animBg="1"/>
      <p:bldP spid="589837" grpId="0" animBg="1"/>
      <p:bldP spid="589838" grpId="0" animBg="1"/>
      <p:bldP spid="589839" grpId="0" animBg="1"/>
      <p:bldP spid="589840" grpId="0" animBg="1"/>
      <p:bldP spid="589841" grpId="0" animBg="1"/>
      <p:bldP spid="589842" grpId="0" animBg="1"/>
      <p:bldP spid="589843" grpId="0" animBg="1"/>
      <p:bldP spid="589844" grpId="0" animBg="1"/>
      <p:bldP spid="589845" grpId="0" animBg="1"/>
      <p:bldP spid="589846" grpId="0" animBg="1"/>
      <p:bldP spid="589847" grpId="0" animBg="1"/>
      <p:bldP spid="589848" grpId="0" animBg="1"/>
      <p:bldP spid="589849" grpId="0" animBg="1"/>
      <p:bldP spid="589850" grpId="0" animBg="1"/>
      <p:bldP spid="589851" grpId="0" animBg="1"/>
      <p:bldP spid="589852" grpId="0" animBg="1"/>
      <p:bldP spid="589853" grpId="0" animBg="1"/>
      <p:bldP spid="589854" grpId="0" animBg="1"/>
      <p:bldP spid="589855" grpId="0" animBg="1"/>
      <p:bldP spid="589856" grpId="0" animBg="1"/>
      <p:bldP spid="589857" grpId="0" animBg="1"/>
      <p:bldP spid="589858" grpId="0" animBg="1"/>
      <p:bldP spid="589859" grpId="0" animBg="1"/>
      <p:bldP spid="589860" grpId="0" animBg="1"/>
      <p:bldP spid="589861" grpId="0" animBg="1"/>
      <p:bldP spid="589862" grpId="0" animBg="1"/>
      <p:bldP spid="589863" grpId="0" animBg="1"/>
      <p:bldP spid="589864" grpId="0" animBg="1"/>
      <p:bldP spid="589865" grpId="0" animBg="1"/>
      <p:bldP spid="589866" grpId="0" animBg="1"/>
      <p:bldP spid="589867" grpId="0" animBg="1"/>
      <p:bldP spid="589868" grpId="0" animBg="1"/>
      <p:bldP spid="589869" grpId="0" animBg="1"/>
      <p:bldP spid="589870" grpId="0" animBg="1"/>
      <p:bldP spid="589871" grpId="0" animBg="1"/>
      <p:bldP spid="589872" grpId="0" animBg="1"/>
      <p:bldP spid="589873" grpId="0" animBg="1"/>
      <p:bldP spid="589874" grpId="0" animBg="1"/>
      <p:bldP spid="589875" grpId="0" animBg="1"/>
      <p:bldP spid="589876" grpId="0" animBg="1"/>
      <p:bldP spid="589877" grpId="0" animBg="1"/>
      <p:bldP spid="589878" grpId="0" animBg="1"/>
      <p:bldP spid="589879" grpId="0" animBg="1"/>
      <p:bldP spid="589880" grpId="0" animBg="1"/>
      <p:bldP spid="589881" grpId="0" animBg="1"/>
      <p:bldP spid="589882" grpId="0" animBg="1"/>
      <p:bldP spid="589883" grpId="0" animBg="1"/>
      <p:bldP spid="589884" grpId="0" animBg="1"/>
      <p:bldP spid="589885" grpId="0" animBg="1"/>
      <p:bldP spid="589886" grpId="0" animBg="1"/>
      <p:bldP spid="589887" grpId="0" animBg="1"/>
      <p:bldP spid="589888" grpId="0" animBg="1"/>
      <p:bldP spid="589889" grpId="0" animBg="1"/>
      <p:bldP spid="589890" grpId="0" animBg="1"/>
      <p:bldP spid="589891" grpId="0" animBg="1"/>
      <p:bldP spid="589892" grpId="0" animBg="1"/>
      <p:bldP spid="589893" grpId="0" animBg="1"/>
      <p:bldP spid="589894" grpId="0" animBg="1"/>
      <p:bldP spid="589895" grpId="0" animBg="1"/>
      <p:bldP spid="589896" grpId="0" animBg="1"/>
      <p:bldP spid="589897" grpId="0" animBg="1"/>
      <p:bldP spid="589898" grpId="0" animBg="1"/>
      <p:bldP spid="589899" grpId="0" animBg="1"/>
      <p:bldP spid="589900" grpId="0" animBg="1"/>
      <p:bldP spid="589901" grpId="0" animBg="1"/>
      <p:bldP spid="589902" grpId="0" animBg="1"/>
      <p:bldP spid="589903" grpId="0" animBg="1"/>
      <p:bldP spid="589904" grpId="0" animBg="1"/>
      <p:bldP spid="589905" grpId="0" animBg="1"/>
      <p:bldP spid="589906" grpId="0" animBg="1"/>
      <p:bldP spid="589907" grpId="0" animBg="1"/>
      <p:bldP spid="589908" grpId="0"/>
      <p:bldP spid="589909" grpId="0"/>
      <p:bldP spid="589910" grpId="0"/>
      <p:bldP spid="589911" grpId="0"/>
      <p:bldP spid="589912" grpId="0"/>
      <p:bldP spid="589930" grpId="0" animBg="1"/>
      <p:bldP spid="58982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Inside tests</a:t>
            </a:r>
          </a:p>
        </p:txBody>
      </p:sp>
      <p:sp>
        <p:nvSpPr>
          <p:cNvPr id="106499" name="Freeform 3"/>
          <p:cNvSpPr>
            <a:spLocks/>
          </p:cNvSpPr>
          <p:nvPr/>
        </p:nvSpPr>
        <p:spPr bwMode="auto">
          <a:xfrm>
            <a:off x="2647950" y="1341438"/>
            <a:ext cx="3262313" cy="1503362"/>
          </a:xfrm>
          <a:custGeom>
            <a:avLst/>
            <a:gdLst>
              <a:gd name="T0" fmla="*/ 1723787139 w 2055"/>
              <a:gd name="T1" fmla="*/ 0 h 947"/>
              <a:gd name="T2" fmla="*/ 0 w 2055"/>
              <a:gd name="T3" fmla="*/ 2147483647 h 947"/>
              <a:gd name="T4" fmla="*/ 2147483647 w 2055"/>
              <a:gd name="T5" fmla="*/ 1824592518 h 947"/>
              <a:gd name="T6" fmla="*/ 1723787139 w 2055"/>
              <a:gd name="T7" fmla="*/ 0 h 94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5" h="947">
                <a:moveTo>
                  <a:pt x="684" y="0"/>
                </a:moveTo>
                <a:lnTo>
                  <a:pt x="0" y="947"/>
                </a:lnTo>
                <a:lnTo>
                  <a:pt x="2055" y="724"/>
                </a:lnTo>
                <a:lnTo>
                  <a:pt x="684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6500" name="Oval 4"/>
          <p:cNvSpPr>
            <a:spLocks noChangeArrowheads="1"/>
          </p:cNvSpPr>
          <p:nvPr/>
        </p:nvSpPr>
        <p:spPr bwMode="auto">
          <a:xfrm>
            <a:off x="2787650" y="14462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1" name="Oval 5"/>
          <p:cNvSpPr>
            <a:spLocks noChangeArrowheads="1"/>
          </p:cNvSpPr>
          <p:nvPr/>
        </p:nvSpPr>
        <p:spPr bwMode="auto">
          <a:xfrm>
            <a:off x="3040063" y="14462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2" name="Oval 6"/>
          <p:cNvSpPr>
            <a:spLocks noChangeArrowheads="1"/>
          </p:cNvSpPr>
          <p:nvPr/>
        </p:nvSpPr>
        <p:spPr bwMode="auto">
          <a:xfrm>
            <a:off x="3289300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3" name="Oval 7"/>
          <p:cNvSpPr>
            <a:spLocks noChangeArrowheads="1"/>
          </p:cNvSpPr>
          <p:nvPr/>
        </p:nvSpPr>
        <p:spPr bwMode="auto">
          <a:xfrm>
            <a:off x="3540125" y="14509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4" name="Oval 8"/>
          <p:cNvSpPr>
            <a:spLocks noChangeArrowheads="1"/>
          </p:cNvSpPr>
          <p:nvPr/>
        </p:nvSpPr>
        <p:spPr bwMode="auto">
          <a:xfrm>
            <a:off x="3790950" y="14509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5" name="Oval 9"/>
          <p:cNvSpPr>
            <a:spLocks noChangeArrowheads="1"/>
          </p:cNvSpPr>
          <p:nvPr/>
        </p:nvSpPr>
        <p:spPr bwMode="auto">
          <a:xfrm>
            <a:off x="4043363" y="14509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6" name="Oval 10"/>
          <p:cNvSpPr>
            <a:spLocks noChangeArrowheads="1"/>
          </p:cNvSpPr>
          <p:nvPr/>
        </p:nvSpPr>
        <p:spPr bwMode="auto">
          <a:xfrm>
            <a:off x="4294188" y="1449388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7" name="Oval 11"/>
          <p:cNvSpPr>
            <a:spLocks noChangeArrowheads="1"/>
          </p:cNvSpPr>
          <p:nvPr/>
        </p:nvSpPr>
        <p:spPr bwMode="auto">
          <a:xfrm>
            <a:off x="4543425" y="14493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8" name="Oval 12"/>
          <p:cNvSpPr>
            <a:spLocks noChangeArrowheads="1"/>
          </p:cNvSpPr>
          <p:nvPr/>
        </p:nvSpPr>
        <p:spPr bwMode="auto">
          <a:xfrm>
            <a:off x="4795838" y="14493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09" name="Oval 13"/>
          <p:cNvSpPr>
            <a:spLocks noChangeArrowheads="1"/>
          </p:cNvSpPr>
          <p:nvPr/>
        </p:nvSpPr>
        <p:spPr bwMode="auto">
          <a:xfrm>
            <a:off x="5045075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5295900" y="1447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5548313" y="1450975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5799138" y="14478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2787650" y="1697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3040063" y="1697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5" name="Oval 19"/>
          <p:cNvSpPr>
            <a:spLocks noChangeArrowheads="1"/>
          </p:cNvSpPr>
          <p:nvPr/>
        </p:nvSpPr>
        <p:spPr bwMode="auto">
          <a:xfrm>
            <a:off x="328930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6" name="Oval 20"/>
          <p:cNvSpPr>
            <a:spLocks noChangeArrowheads="1"/>
          </p:cNvSpPr>
          <p:nvPr/>
        </p:nvSpPr>
        <p:spPr bwMode="auto">
          <a:xfrm>
            <a:off x="3540125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7" name="Oval 21"/>
          <p:cNvSpPr>
            <a:spLocks noChangeArrowheads="1"/>
          </p:cNvSpPr>
          <p:nvPr/>
        </p:nvSpPr>
        <p:spPr bwMode="auto">
          <a:xfrm>
            <a:off x="379095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8" name="Oval 22"/>
          <p:cNvSpPr>
            <a:spLocks noChangeArrowheads="1"/>
          </p:cNvSpPr>
          <p:nvPr/>
        </p:nvSpPr>
        <p:spPr bwMode="auto">
          <a:xfrm>
            <a:off x="4043363" y="16986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19" name="Oval 23"/>
          <p:cNvSpPr>
            <a:spLocks noChangeArrowheads="1"/>
          </p:cNvSpPr>
          <p:nvPr/>
        </p:nvSpPr>
        <p:spPr bwMode="auto">
          <a:xfrm>
            <a:off x="4294188" y="1697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0" name="Oval 24"/>
          <p:cNvSpPr>
            <a:spLocks noChangeArrowheads="1"/>
          </p:cNvSpPr>
          <p:nvPr/>
        </p:nvSpPr>
        <p:spPr bwMode="auto">
          <a:xfrm>
            <a:off x="4543425" y="1697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1" name="Oval 25"/>
          <p:cNvSpPr>
            <a:spLocks noChangeArrowheads="1"/>
          </p:cNvSpPr>
          <p:nvPr/>
        </p:nvSpPr>
        <p:spPr bwMode="auto">
          <a:xfrm>
            <a:off x="4795838" y="1697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2" name="Oval 26"/>
          <p:cNvSpPr>
            <a:spLocks noChangeArrowheads="1"/>
          </p:cNvSpPr>
          <p:nvPr/>
        </p:nvSpPr>
        <p:spPr bwMode="auto">
          <a:xfrm>
            <a:off x="5045075" y="16954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3" name="Oval 27"/>
          <p:cNvSpPr>
            <a:spLocks noChangeArrowheads="1"/>
          </p:cNvSpPr>
          <p:nvPr/>
        </p:nvSpPr>
        <p:spPr bwMode="auto">
          <a:xfrm>
            <a:off x="5295900" y="1698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4" name="Oval 28"/>
          <p:cNvSpPr>
            <a:spLocks noChangeArrowheads="1"/>
          </p:cNvSpPr>
          <p:nvPr/>
        </p:nvSpPr>
        <p:spPr bwMode="auto">
          <a:xfrm>
            <a:off x="5548313" y="16986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5" name="Oval 29"/>
          <p:cNvSpPr>
            <a:spLocks noChangeArrowheads="1"/>
          </p:cNvSpPr>
          <p:nvPr/>
        </p:nvSpPr>
        <p:spPr bwMode="auto">
          <a:xfrm>
            <a:off x="5799138" y="16986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6" name="Oval 30"/>
          <p:cNvSpPr>
            <a:spLocks noChangeArrowheads="1"/>
          </p:cNvSpPr>
          <p:nvPr/>
        </p:nvSpPr>
        <p:spPr bwMode="auto">
          <a:xfrm>
            <a:off x="2787650" y="19462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7" name="Oval 31"/>
          <p:cNvSpPr>
            <a:spLocks noChangeArrowheads="1"/>
          </p:cNvSpPr>
          <p:nvPr/>
        </p:nvSpPr>
        <p:spPr bwMode="auto">
          <a:xfrm>
            <a:off x="3040063" y="19462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8" name="Oval 32"/>
          <p:cNvSpPr>
            <a:spLocks noChangeArrowheads="1"/>
          </p:cNvSpPr>
          <p:nvPr/>
        </p:nvSpPr>
        <p:spPr bwMode="auto">
          <a:xfrm>
            <a:off x="3289300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29" name="Oval 33"/>
          <p:cNvSpPr>
            <a:spLocks noChangeArrowheads="1"/>
          </p:cNvSpPr>
          <p:nvPr/>
        </p:nvSpPr>
        <p:spPr bwMode="auto">
          <a:xfrm>
            <a:off x="3540125" y="1951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0" name="Oval 34"/>
          <p:cNvSpPr>
            <a:spLocks noChangeArrowheads="1"/>
          </p:cNvSpPr>
          <p:nvPr/>
        </p:nvSpPr>
        <p:spPr bwMode="auto">
          <a:xfrm>
            <a:off x="3790950" y="19510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1" name="Oval 35"/>
          <p:cNvSpPr>
            <a:spLocks noChangeArrowheads="1"/>
          </p:cNvSpPr>
          <p:nvPr/>
        </p:nvSpPr>
        <p:spPr bwMode="auto">
          <a:xfrm>
            <a:off x="4043363" y="1951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2" name="Oval 36"/>
          <p:cNvSpPr>
            <a:spLocks noChangeArrowheads="1"/>
          </p:cNvSpPr>
          <p:nvPr/>
        </p:nvSpPr>
        <p:spPr bwMode="auto">
          <a:xfrm>
            <a:off x="4294188" y="1949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3" name="Oval 37"/>
          <p:cNvSpPr>
            <a:spLocks noChangeArrowheads="1"/>
          </p:cNvSpPr>
          <p:nvPr/>
        </p:nvSpPr>
        <p:spPr bwMode="auto">
          <a:xfrm>
            <a:off x="4543425" y="19494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4" name="Oval 38"/>
          <p:cNvSpPr>
            <a:spLocks noChangeArrowheads="1"/>
          </p:cNvSpPr>
          <p:nvPr/>
        </p:nvSpPr>
        <p:spPr bwMode="auto">
          <a:xfrm>
            <a:off x="4795838" y="194945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5" name="Oval 39"/>
          <p:cNvSpPr>
            <a:spLocks noChangeArrowheads="1"/>
          </p:cNvSpPr>
          <p:nvPr/>
        </p:nvSpPr>
        <p:spPr bwMode="auto">
          <a:xfrm>
            <a:off x="5045075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6" name="Oval 40"/>
          <p:cNvSpPr>
            <a:spLocks noChangeArrowheads="1"/>
          </p:cNvSpPr>
          <p:nvPr/>
        </p:nvSpPr>
        <p:spPr bwMode="auto">
          <a:xfrm>
            <a:off x="5295900" y="194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7" name="Oval 41"/>
          <p:cNvSpPr>
            <a:spLocks noChangeArrowheads="1"/>
          </p:cNvSpPr>
          <p:nvPr/>
        </p:nvSpPr>
        <p:spPr bwMode="auto">
          <a:xfrm>
            <a:off x="5548313" y="1951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8" name="Oval 42"/>
          <p:cNvSpPr>
            <a:spLocks noChangeArrowheads="1"/>
          </p:cNvSpPr>
          <p:nvPr/>
        </p:nvSpPr>
        <p:spPr bwMode="auto">
          <a:xfrm>
            <a:off x="5799138" y="194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39" name="Oval 43"/>
          <p:cNvSpPr>
            <a:spLocks noChangeArrowheads="1"/>
          </p:cNvSpPr>
          <p:nvPr/>
        </p:nvSpPr>
        <p:spPr bwMode="auto">
          <a:xfrm>
            <a:off x="2786063" y="21986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0" name="Oval 44"/>
          <p:cNvSpPr>
            <a:spLocks noChangeArrowheads="1"/>
          </p:cNvSpPr>
          <p:nvPr/>
        </p:nvSpPr>
        <p:spPr bwMode="auto">
          <a:xfrm>
            <a:off x="3038475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1" name="Oval 45"/>
          <p:cNvSpPr>
            <a:spLocks noChangeArrowheads="1"/>
          </p:cNvSpPr>
          <p:nvPr/>
        </p:nvSpPr>
        <p:spPr bwMode="auto">
          <a:xfrm>
            <a:off x="3287713" y="21986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2" name="Oval 46"/>
          <p:cNvSpPr>
            <a:spLocks noChangeArrowheads="1"/>
          </p:cNvSpPr>
          <p:nvPr/>
        </p:nvSpPr>
        <p:spPr bwMode="auto">
          <a:xfrm>
            <a:off x="3540125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3" name="Oval 47"/>
          <p:cNvSpPr>
            <a:spLocks noChangeArrowheads="1"/>
          </p:cNvSpPr>
          <p:nvPr/>
        </p:nvSpPr>
        <p:spPr bwMode="auto">
          <a:xfrm>
            <a:off x="3790950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4" name="Oval 48"/>
          <p:cNvSpPr>
            <a:spLocks noChangeArrowheads="1"/>
          </p:cNvSpPr>
          <p:nvPr/>
        </p:nvSpPr>
        <p:spPr bwMode="auto">
          <a:xfrm>
            <a:off x="4043363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5" name="Oval 49"/>
          <p:cNvSpPr>
            <a:spLocks noChangeArrowheads="1"/>
          </p:cNvSpPr>
          <p:nvPr/>
        </p:nvSpPr>
        <p:spPr bwMode="auto">
          <a:xfrm>
            <a:off x="4292600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6" name="Oval 50"/>
          <p:cNvSpPr>
            <a:spLocks noChangeArrowheads="1"/>
          </p:cNvSpPr>
          <p:nvPr/>
        </p:nvSpPr>
        <p:spPr bwMode="auto">
          <a:xfrm>
            <a:off x="4541838" y="21986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7" name="Oval 51"/>
          <p:cNvSpPr>
            <a:spLocks noChangeArrowheads="1"/>
          </p:cNvSpPr>
          <p:nvPr/>
        </p:nvSpPr>
        <p:spPr bwMode="auto">
          <a:xfrm>
            <a:off x="4794250" y="219868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8" name="Oval 52"/>
          <p:cNvSpPr>
            <a:spLocks noChangeArrowheads="1"/>
          </p:cNvSpPr>
          <p:nvPr/>
        </p:nvSpPr>
        <p:spPr bwMode="auto">
          <a:xfrm>
            <a:off x="5043488" y="2197100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49" name="Oval 53"/>
          <p:cNvSpPr>
            <a:spLocks noChangeArrowheads="1"/>
          </p:cNvSpPr>
          <p:nvPr/>
        </p:nvSpPr>
        <p:spPr bwMode="auto">
          <a:xfrm>
            <a:off x="5295900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0" name="Oval 54"/>
          <p:cNvSpPr>
            <a:spLocks noChangeArrowheads="1"/>
          </p:cNvSpPr>
          <p:nvPr/>
        </p:nvSpPr>
        <p:spPr bwMode="auto">
          <a:xfrm>
            <a:off x="5546725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1" name="Oval 55"/>
          <p:cNvSpPr>
            <a:spLocks noChangeArrowheads="1"/>
          </p:cNvSpPr>
          <p:nvPr/>
        </p:nvSpPr>
        <p:spPr bwMode="auto">
          <a:xfrm>
            <a:off x="5799138" y="21986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2" name="Oval 56"/>
          <p:cNvSpPr>
            <a:spLocks noChangeArrowheads="1"/>
          </p:cNvSpPr>
          <p:nvPr/>
        </p:nvSpPr>
        <p:spPr bwMode="auto">
          <a:xfrm>
            <a:off x="2786063" y="244792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3" name="Oval 57"/>
          <p:cNvSpPr>
            <a:spLocks noChangeArrowheads="1"/>
          </p:cNvSpPr>
          <p:nvPr/>
        </p:nvSpPr>
        <p:spPr bwMode="auto">
          <a:xfrm>
            <a:off x="3038475" y="244792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4" name="Oval 58"/>
          <p:cNvSpPr>
            <a:spLocks noChangeArrowheads="1"/>
          </p:cNvSpPr>
          <p:nvPr/>
        </p:nvSpPr>
        <p:spPr bwMode="auto">
          <a:xfrm>
            <a:off x="3287713" y="24495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5" name="Oval 59"/>
          <p:cNvSpPr>
            <a:spLocks noChangeArrowheads="1"/>
          </p:cNvSpPr>
          <p:nvPr/>
        </p:nvSpPr>
        <p:spPr bwMode="auto">
          <a:xfrm>
            <a:off x="3540125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6" name="Oval 60"/>
          <p:cNvSpPr>
            <a:spLocks noChangeArrowheads="1"/>
          </p:cNvSpPr>
          <p:nvPr/>
        </p:nvSpPr>
        <p:spPr bwMode="auto">
          <a:xfrm>
            <a:off x="3790950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7" name="Oval 61"/>
          <p:cNvSpPr>
            <a:spLocks noChangeArrowheads="1"/>
          </p:cNvSpPr>
          <p:nvPr/>
        </p:nvSpPr>
        <p:spPr bwMode="auto">
          <a:xfrm>
            <a:off x="4043363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8" name="Oval 62"/>
          <p:cNvSpPr>
            <a:spLocks noChangeArrowheads="1"/>
          </p:cNvSpPr>
          <p:nvPr/>
        </p:nvSpPr>
        <p:spPr bwMode="auto">
          <a:xfrm>
            <a:off x="4292600" y="2449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59" name="Oval 63"/>
          <p:cNvSpPr>
            <a:spLocks noChangeArrowheads="1"/>
          </p:cNvSpPr>
          <p:nvPr/>
        </p:nvSpPr>
        <p:spPr bwMode="auto">
          <a:xfrm>
            <a:off x="4541838" y="2449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0" name="Oval 64"/>
          <p:cNvSpPr>
            <a:spLocks noChangeArrowheads="1"/>
          </p:cNvSpPr>
          <p:nvPr/>
        </p:nvSpPr>
        <p:spPr bwMode="auto">
          <a:xfrm>
            <a:off x="4794250" y="2449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1" name="Oval 65"/>
          <p:cNvSpPr>
            <a:spLocks noChangeArrowheads="1"/>
          </p:cNvSpPr>
          <p:nvPr/>
        </p:nvSpPr>
        <p:spPr bwMode="auto">
          <a:xfrm>
            <a:off x="5043488" y="24495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2" name="Oval 66"/>
          <p:cNvSpPr>
            <a:spLocks noChangeArrowheads="1"/>
          </p:cNvSpPr>
          <p:nvPr/>
        </p:nvSpPr>
        <p:spPr bwMode="auto">
          <a:xfrm>
            <a:off x="5295900" y="244951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3" name="Oval 67"/>
          <p:cNvSpPr>
            <a:spLocks noChangeArrowheads="1"/>
          </p:cNvSpPr>
          <p:nvPr/>
        </p:nvSpPr>
        <p:spPr bwMode="auto">
          <a:xfrm>
            <a:off x="5546725" y="24511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4" name="Oval 68"/>
          <p:cNvSpPr>
            <a:spLocks noChangeArrowheads="1"/>
          </p:cNvSpPr>
          <p:nvPr/>
        </p:nvSpPr>
        <p:spPr bwMode="auto">
          <a:xfrm>
            <a:off x="5799138" y="244951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5" name="Oval 69"/>
          <p:cNvSpPr>
            <a:spLocks noChangeArrowheads="1"/>
          </p:cNvSpPr>
          <p:nvPr/>
        </p:nvSpPr>
        <p:spPr bwMode="auto">
          <a:xfrm>
            <a:off x="2789238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6" name="Oval 70"/>
          <p:cNvSpPr>
            <a:spLocks noChangeArrowheads="1"/>
          </p:cNvSpPr>
          <p:nvPr/>
        </p:nvSpPr>
        <p:spPr bwMode="auto">
          <a:xfrm>
            <a:off x="3041650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7" name="Oval 71"/>
          <p:cNvSpPr>
            <a:spLocks noChangeArrowheads="1"/>
          </p:cNvSpPr>
          <p:nvPr/>
        </p:nvSpPr>
        <p:spPr bwMode="auto">
          <a:xfrm>
            <a:off x="329088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8" name="Oval 72"/>
          <p:cNvSpPr>
            <a:spLocks noChangeArrowheads="1"/>
          </p:cNvSpPr>
          <p:nvPr/>
        </p:nvSpPr>
        <p:spPr bwMode="auto">
          <a:xfrm>
            <a:off x="3541713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69" name="Oval 73"/>
          <p:cNvSpPr>
            <a:spLocks noChangeArrowheads="1"/>
          </p:cNvSpPr>
          <p:nvPr/>
        </p:nvSpPr>
        <p:spPr bwMode="auto">
          <a:xfrm>
            <a:off x="379253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0" name="Oval 74"/>
          <p:cNvSpPr>
            <a:spLocks noChangeArrowheads="1"/>
          </p:cNvSpPr>
          <p:nvPr/>
        </p:nvSpPr>
        <p:spPr bwMode="auto">
          <a:xfrm>
            <a:off x="4044950" y="2703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1" name="Oval 75"/>
          <p:cNvSpPr>
            <a:spLocks noChangeArrowheads="1"/>
          </p:cNvSpPr>
          <p:nvPr/>
        </p:nvSpPr>
        <p:spPr bwMode="auto">
          <a:xfrm>
            <a:off x="4295775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2" name="Oval 76"/>
          <p:cNvSpPr>
            <a:spLocks noChangeArrowheads="1"/>
          </p:cNvSpPr>
          <p:nvPr/>
        </p:nvSpPr>
        <p:spPr bwMode="auto">
          <a:xfrm>
            <a:off x="4545013" y="27019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3" name="Oval 77"/>
          <p:cNvSpPr>
            <a:spLocks noChangeArrowheads="1"/>
          </p:cNvSpPr>
          <p:nvPr/>
        </p:nvSpPr>
        <p:spPr bwMode="auto">
          <a:xfrm>
            <a:off x="4797425" y="27019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4" name="Oval 78"/>
          <p:cNvSpPr>
            <a:spLocks noChangeArrowheads="1"/>
          </p:cNvSpPr>
          <p:nvPr/>
        </p:nvSpPr>
        <p:spPr bwMode="auto">
          <a:xfrm>
            <a:off x="5046663" y="270192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5" name="Oval 79"/>
          <p:cNvSpPr>
            <a:spLocks noChangeArrowheads="1"/>
          </p:cNvSpPr>
          <p:nvPr/>
        </p:nvSpPr>
        <p:spPr bwMode="auto">
          <a:xfrm>
            <a:off x="5297488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6" name="Oval 80"/>
          <p:cNvSpPr>
            <a:spLocks noChangeArrowheads="1"/>
          </p:cNvSpPr>
          <p:nvPr/>
        </p:nvSpPr>
        <p:spPr bwMode="auto">
          <a:xfrm>
            <a:off x="5548313" y="27035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7" name="Oval 81"/>
          <p:cNvSpPr>
            <a:spLocks noChangeArrowheads="1"/>
          </p:cNvSpPr>
          <p:nvPr/>
        </p:nvSpPr>
        <p:spPr bwMode="auto">
          <a:xfrm>
            <a:off x="5800725" y="27035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6578" name="Rectangle 82"/>
          <p:cNvSpPr>
            <a:spLocks noChangeArrowheads="1"/>
          </p:cNvSpPr>
          <p:nvPr/>
        </p:nvSpPr>
        <p:spPr bwMode="auto">
          <a:xfrm>
            <a:off x="2647950" y="1336675"/>
            <a:ext cx="3255963" cy="15192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0931" name="Freeform 83"/>
          <p:cNvSpPr>
            <a:spLocks/>
          </p:cNvSpPr>
          <p:nvPr/>
        </p:nvSpPr>
        <p:spPr bwMode="auto">
          <a:xfrm>
            <a:off x="2476500" y="1187450"/>
            <a:ext cx="4357688" cy="3705225"/>
          </a:xfrm>
          <a:custGeom>
            <a:avLst/>
            <a:gdLst>
              <a:gd name="T0" fmla="*/ 2147483647 w 2745"/>
              <a:gd name="T1" fmla="*/ 0 h 2334"/>
              <a:gd name="T2" fmla="*/ 0 w 2745"/>
              <a:gd name="T3" fmla="*/ 2147483647 h 2334"/>
              <a:gd name="T4" fmla="*/ 2147483647 w 2745"/>
              <a:gd name="T5" fmla="*/ 2147483647 h 2334"/>
              <a:gd name="T6" fmla="*/ 2147483647 w 2745"/>
              <a:gd name="T7" fmla="*/ 1806952825 h 2334"/>
              <a:gd name="T8" fmla="*/ 2147483647 w 2745"/>
              <a:gd name="T9" fmla="*/ 0 h 23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45" h="2334">
                <a:moveTo>
                  <a:pt x="862" y="0"/>
                </a:moveTo>
                <a:lnTo>
                  <a:pt x="0" y="1182"/>
                </a:lnTo>
                <a:lnTo>
                  <a:pt x="2007" y="2334"/>
                </a:lnTo>
                <a:lnTo>
                  <a:pt x="2745" y="717"/>
                </a:lnTo>
                <a:lnTo>
                  <a:pt x="862" y="0"/>
                </a:lnTo>
                <a:close/>
              </a:path>
            </a:pathLst>
          </a:custGeom>
          <a:solidFill>
            <a:srgbClr val="FFCC99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0932" name="Freeform 84"/>
          <p:cNvSpPr>
            <a:spLocks/>
          </p:cNvSpPr>
          <p:nvPr/>
        </p:nvSpPr>
        <p:spPr bwMode="auto">
          <a:xfrm>
            <a:off x="2101850" y="1133475"/>
            <a:ext cx="3894138" cy="3444875"/>
          </a:xfrm>
          <a:custGeom>
            <a:avLst/>
            <a:gdLst>
              <a:gd name="T0" fmla="*/ 2147483647 w 2453"/>
              <a:gd name="T1" fmla="*/ 2147483647 h 2170"/>
              <a:gd name="T2" fmla="*/ 1945560875 w 2453"/>
              <a:gd name="T3" fmla="*/ 0 h 2170"/>
              <a:gd name="T4" fmla="*/ 0 w 2453"/>
              <a:gd name="T5" fmla="*/ 2147483647 h 2170"/>
              <a:gd name="T6" fmla="*/ 2147483647 w 2453"/>
              <a:gd name="T7" fmla="*/ 2147483647 h 2170"/>
              <a:gd name="T8" fmla="*/ 2147483647 w 2453"/>
              <a:gd name="T9" fmla="*/ 2147483647 h 2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3" h="2170">
                <a:moveTo>
                  <a:pt x="2453" y="890"/>
                </a:moveTo>
                <a:lnTo>
                  <a:pt x="772" y="0"/>
                </a:lnTo>
                <a:lnTo>
                  <a:pt x="0" y="1243"/>
                </a:lnTo>
                <a:lnTo>
                  <a:pt x="1799" y="2170"/>
                </a:lnTo>
                <a:lnTo>
                  <a:pt x="2453" y="890"/>
                </a:lnTo>
                <a:close/>
              </a:path>
            </a:pathLst>
          </a:custGeom>
          <a:solidFill>
            <a:srgbClr val="CC99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0933" name="Freeform 85"/>
          <p:cNvSpPr>
            <a:spLocks/>
          </p:cNvSpPr>
          <p:nvPr/>
        </p:nvSpPr>
        <p:spPr bwMode="auto">
          <a:xfrm>
            <a:off x="2187575" y="977900"/>
            <a:ext cx="3994150" cy="1909763"/>
          </a:xfrm>
          <a:custGeom>
            <a:avLst/>
            <a:gdLst>
              <a:gd name="T0" fmla="*/ 136088438 w 2516"/>
              <a:gd name="T1" fmla="*/ 2147483647 h 1203"/>
              <a:gd name="T2" fmla="*/ 2147483647 w 2516"/>
              <a:gd name="T3" fmla="*/ 2147483647 h 1203"/>
              <a:gd name="T4" fmla="*/ 2147483647 w 2516"/>
              <a:gd name="T5" fmla="*/ 0 h 1203"/>
              <a:gd name="T6" fmla="*/ 0 w 2516"/>
              <a:gd name="T7" fmla="*/ 425907312 h 1203"/>
              <a:gd name="T8" fmla="*/ 136088438 w 2516"/>
              <a:gd name="T9" fmla="*/ 2147483647 h 1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16" h="1203">
                <a:moveTo>
                  <a:pt x="54" y="1203"/>
                </a:moveTo>
                <a:lnTo>
                  <a:pt x="2516" y="940"/>
                </a:lnTo>
                <a:lnTo>
                  <a:pt x="2391" y="0"/>
                </a:lnTo>
                <a:lnTo>
                  <a:pt x="0" y="169"/>
                </a:lnTo>
                <a:lnTo>
                  <a:pt x="54" y="1203"/>
                </a:lnTo>
                <a:close/>
              </a:path>
            </a:pathLst>
          </a:cu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0934" name="Line 86"/>
          <p:cNvSpPr>
            <a:spLocks noChangeShapeType="1"/>
          </p:cNvSpPr>
          <p:nvPr/>
        </p:nvSpPr>
        <p:spPr bwMode="auto">
          <a:xfrm flipV="1">
            <a:off x="1965325" y="2381250"/>
            <a:ext cx="5026025" cy="541338"/>
          </a:xfrm>
          <a:prstGeom prst="line">
            <a:avLst/>
          </a:prstGeom>
          <a:noFill/>
          <a:ln w="50800">
            <a:solidFill>
              <a:srgbClr val="3399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0935" name="Line 87"/>
          <p:cNvSpPr>
            <a:spLocks noChangeShapeType="1"/>
          </p:cNvSpPr>
          <p:nvPr/>
        </p:nvSpPr>
        <p:spPr bwMode="auto">
          <a:xfrm>
            <a:off x="2968625" y="941388"/>
            <a:ext cx="3716338" cy="1962150"/>
          </a:xfrm>
          <a:prstGeom prst="line">
            <a:avLst/>
          </a:prstGeom>
          <a:noFill/>
          <a:ln w="50800">
            <a:solidFill>
              <a:srgbClr val="CC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0936" name="Line 88"/>
          <p:cNvSpPr>
            <a:spLocks noChangeShapeType="1"/>
          </p:cNvSpPr>
          <p:nvPr/>
        </p:nvSpPr>
        <p:spPr bwMode="auto">
          <a:xfrm flipH="1">
            <a:off x="2474913" y="1189038"/>
            <a:ext cx="1368425" cy="1878012"/>
          </a:xfrm>
          <a:prstGeom prst="line">
            <a:avLst/>
          </a:prstGeom>
          <a:noFill/>
          <a:ln w="50800">
            <a:solidFill>
              <a:srgbClr val="FF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0937" name="Oval 89"/>
          <p:cNvSpPr>
            <a:spLocks noChangeArrowheads="1"/>
          </p:cNvSpPr>
          <p:nvPr/>
        </p:nvSpPr>
        <p:spPr bwMode="auto">
          <a:xfrm>
            <a:off x="3678238" y="1289050"/>
            <a:ext cx="112712" cy="112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0938" name="Oval 90"/>
          <p:cNvSpPr>
            <a:spLocks noChangeArrowheads="1"/>
          </p:cNvSpPr>
          <p:nvPr/>
        </p:nvSpPr>
        <p:spPr bwMode="auto">
          <a:xfrm>
            <a:off x="2574925" y="2784475"/>
            <a:ext cx="112713" cy="112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0939" name="Oval 91"/>
          <p:cNvSpPr>
            <a:spLocks noChangeArrowheads="1"/>
          </p:cNvSpPr>
          <p:nvPr/>
        </p:nvSpPr>
        <p:spPr bwMode="auto">
          <a:xfrm>
            <a:off x="5826125" y="2430463"/>
            <a:ext cx="112713" cy="1127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0940" name="Text Box 92"/>
          <p:cNvSpPr txBox="1">
            <a:spLocks noChangeArrowheads="1"/>
          </p:cNvSpPr>
          <p:nvPr/>
        </p:nvSpPr>
        <p:spPr bwMode="auto">
          <a:xfrm>
            <a:off x="3509963" y="998538"/>
            <a:ext cx="371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v0</a:t>
            </a:r>
          </a:p>
        </p:txBody>
      </p:sp>
      <p:sp>
        <p:nvSpPr>
          <p:cNvPr id="590941" name="Text Box 93"/>
          <p:cNvSpPr txBox="1">
            <a:spLocks noChangeArrowheads="1"/>
          </p:cNvSpPr>
          <p:nvPr/>
        </p:nvSpPr>
        <p:spPr bwMode="auto">
          <a:xfrm>
            <a:off x="5872163" y="2198688"/>
            <a:ext cx="371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v1</a:t>
            </a:r>
          </a:p>
        </p:txBody>
      </p:sp>
      <p:sp>
        <p:nvSpPr>
          <p:cNvPr id="590942" name="Text Box 94"/>
          <p:cNvSpPr txBox="1">
            <a:spLocks noChangeArrowheads="1"/>
          </p:cNvSpPr>
          <p:nvPr/>
        </p:nvSpPr>
        <p:spPr bwMode="auto">
          <a:xfrm>
            <a:off x="2540000" y="2828925"/>
            <a:ext cx="371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v2</a:t>
            </a:r>
          </a:p>
        </p:txBody>
      </p:sp>
      <p:sp>
        <p:nvSpPr>
          <p:cNvPr id="590943" name="Text Box 95"/>
          <p:cNvSpPr txBox="1">
            <a:spLocks noChangeArrowheads="1"/>
          </p:cNvSpPr>
          <p:nvPr/>
        </p:nvSpPr>
        <p:spPr bwMode="auto">
          <a:xfrm>
            <a:off x="484188" y="3573463"/>
            <a:ext cx="81486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/>
              <a:t>The sample is “inside” the triangle if it is on the </a:t>
            </a:r>
            <a:r>
              <a:rPr lang="en-US" altLang="en-US" b="1" i="1"/>
              <a:t>inside</a:t>
            </a:r>
            <a:r>
              <a:rPr lang="en-US" altLang="en-US"/>
              <a:t> of </a:t>
            </a:r>
            <a:r>
              <a:rPr lang="en-US" altLang="en-US" b="1" i="1"/>
              <a:t>all</a:t>
            </a:r>
            <a:r>
              <a:rPr lang="en-US" altLang="en-US"/>
              <a:t> three line sidedness tests</a:t>
            </a:r>
          </a:p>
        </p:txBody>
      </p:sp>
      <p:sp>
        <p:nvSpPr>
          <p:cNvPr id="590944" name="Text Box 96"/>
          <p:cNvSpPr txBox="1">
            <a:spLocks noChangeArrowheads="1"/>
          </p:cNvSpPr>
          <p:nvPr/>
        </p:nvSpPr>
        <p:spPr bwMode="auto">
          <a:xfrm>
            <a:off x="152400" y="5141913"/>
            <a:ext cx="8764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But how do we determine what side of a line a point is on?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9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931" grpId="0" animBg="1"/>
      <p:bldP spid="590931" grpId="1" animBg="1"/>
      <p:bldP spid="590932" grpId="0" animBg="1"/>
      <p:bldP spid="590932" grpId="1" animBg="1"/>
      <p:bldP spid="590933" grpId="0" animBg="1"/>
      <p:bldP spid="590933" grpId="1" animBg="1"/>
      <p:bldP spid="590934" grpId="0" animBg="1"/>
      <p:bldP spid="590935" grpId="0" animBg="1"/>
      <p:bldP spid="590936" grpId="0" animBg="1"/>
      <p:bldP spid="590937" grpId="0" animBg="1"/>
      <p:bldP spid="590938" grpId="0" animBg="1"/>
      <p:bldP spid="590939" grpId="0" animBg="1"/>
      <p:bldP spid="590940" grpId="0"/>
      <p:bldP spid="590941" grpId="0"/>
      <p:bldP spid="590942" grpId="0"/>
      <p:bldP spid="590943" grpId="0"/>
      <p:bldP spid="59094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 sidedness tests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Test to see which side of a line a point is on</a:t>
            </a:r>
          </a:p>
          <a:p>
            <a:r>
              <a:rPr lang="en-US" altLang="en-US"/>
              <a:t>Express the line as the cross product of the end points</a:t>
            </a:r>
          </a:p>
          <a:p>
            <a:r>
              <a:rPr lang="en-US" altLang="en-US"/>
              <a:t>Perform a dot product against the line equation to determine sidedness </a:t>
            </a:r>
          </a:p>
          <a:p>
            <a:r>
              <a:rPr lang="en-US" altLang="en-US"/>
              <a:t>Positive one side, negative other, zero means it’s on the line</a:t>
            </a:r>
          </a:p>
          <a:p>
            <a:r>
              <a:rPr lang="en-US" altLang="en-US"/>
              <a:t>Make sure you are consistent about the order the vertices are processed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Inside tests</a:t>
            </a:r>
          </a:p>
        </p:txBody>
      </p:sp>
      <p:sp>
        <p:nvSpPr>
          <p:cNvPr id="591875" name="Text Box 3"/>
          <p:cNvSpPr txBox="1">
            <a:spLocks noChangeArrowheads="1"/>
          </p:cNvSpPr>
          <p:nvPr/>
        </p:nvSpPr>
        <p:spPr bwMode="auto">
          <a:xfrm>
            <a:off x="1076325" y="938213"/>
            <a:ext cx="701040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void lineEquation(float *v0, float *v1, float *f){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crossProduct(v1, v0, f);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bool insideTriangle(int x,y)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lineEquation(v0, v1, &amp;f0);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lineEquation(v1, v2, &amp;f1);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lineEquation(v2, v0, &amp;f2);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Pt p(x,y,1);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if ((dotProduct(p, f0) &gt; 0) &amp;&amp;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    (dotProduct(p, f1) &gt; 0) &amp;&amp;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    (dotProduct(p, f2) &gt; 0)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// inside the triangle 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return true;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return false;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</a:t>
            </a:r>
          </a:p>
        </p:txBody>
      </p:sp>
      <p:pic>
        <p:nvPicPr>
          <p:cNvPr id="12291" name="Picture 6" descr="hal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528763"/>
            <a:ext cx="7038975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6391275" y="5565775"/>
            <a:ext cx="194151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200" b="1" i="1"/>
              <a:t>Halo 3</a:t>
            </a:r>
            <a:r>
              <a:rPr lang="en-US" altLang="en-US" sz="1200" b="1"/>
              <a:t> – Bungie (2009)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Inside tests</a:t>
            </a:r>
          </a:p>
        </p:txBody>
      </p:sp>
      <p:sp>
        <p:nvSpPr>
          <p:cNvPr id="592899" name="Text Box 3"/>
          <p:cNvSpPr txBox="1">
            <a:spLocks noChangeArrowheads="1"/>
          </p:cNvSpPr>
          <p:nvPr/>
        </p:nvSpPr>
        <p:spPr bwMode="auto">
          <a:xfrm>
            <a:off x="1325563" y="1223963"/>
            <a:ext cx="7021512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void rasterizeTriangle(void)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// compute line equations f0,f1,f2 as before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Pt p(x_min, y_min, 1);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e0 = dotProduct(p,f0);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e1 = dotProduct(p,f1);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e2 = dotProduct(p,f2);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for (y = y_min; y &lt; y_max; y++)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for (x = x_min; x &lt; x_max; x++)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	if (e0 &gt;= 0) &amp;&amp; (e1 &gt;= 0) &amp;&amp; (e2 &gt;= 0)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		generateFragment(x,y);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	e0 += f0.i;   e1 += f1.i;   e2 += f2.i;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e0 += -(x_max – x_min)* f0.i + f0.j;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e1 += -(x_max – x_min)* f1.i + f1.j;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	e2 += -(x_max – x_min)* f2.i + f2.j;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04800" y="847725"/>
            <a:ext cx="6980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To accelerate things, you can make it incremental: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Boundary cases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We need to prevent double counting of pixels on triangle boundaries</a:t>
            </a:r>
          </a:p>
          <a:p>
            <a:r>
              <a:rPr lang="en-US" altLang="en-US" dirty="0"/>
              <a:t>This is important for transparency, CSG, and efficiency</a:t>
            </a:r>
          </a:p>
          <a:p>
            <a:r>
              <a:rPr lang="en-US" altLang="en-US" dirty="0"/>
              <a:t>Let’s first look at a few wrong ways to handle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ChangeArrowheads="1"/>
          </p:cNvSpPr>
          <p:nvPr/>
        </p:nvSpPr>
        <p:spPr bwMode="auto">
          <a:xfrm>
            <a:off x="2854325" y="3333750"/>
            <a:ext cx="3248025" cy="1517650"/>
          </a:xfrm>
          <a:prstGeom prst="rect">
            <a:avLst/>
          </a:prstGeom>
          <a:solidFill>
            <a:srgbClr val="FF00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Incorrect solution #1</a:t>
            </a:r>
          </a:p>
        </p:txBody>
      </p:sp>
      <p:sp>
        <p:nvSpPr>
          <p:cNvPr id="5949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Ignore the condition and double rasterize</a:t>
            </a:r>
          </a:p>
          <a:p>
            <a:r>
              <a:rPr lang="en-US" altLang="en-US"/>
              <a:t>Imagine we are rendering semi-transparent triangles:</a:t>
            </a:r>
          </a:p>
        </p:txBody>
      </p:sp>
      <p:sp>
        <p:nvSpPr>
          <p:cNvPr id="594949" name="Oval 5"/>
          <p:cNvSpPr>
            <a:spLocks noChangeArrowheads="1"/>
          </p:cNvSpPr>
          <p:nvPr/>
        </p:nvSpPr>
        <p:spPr bwMode="auto">
          <a:xfrm>
            <a:off x="2952750" y="34417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0" name="Oval 6"/>
          <p:cNvSpPr>
            <a:spLocks noChangeArrowheads="1"/>
          </p:cNvSpPr>
          <p:nvPr/>
        </p:nvSpPr>
        <p:spPr bwMode="auto">
          <a:xfrm>
            <a:off x="3205163" y="34417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1" name="Oval 7"/>
          <p:cNvSpPr>
            <a:spLocks noChangeArrowheads="1"/>
          </p:cNvSpPr>
          <p:nvPr/>
        </p:nvSpPr>
        <p:spPr bwMode="auto">
          <a:xfrm>
            <a:off x="3454400" y="34432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2" name="Oval 8"/>
          <p:cNvSpPr>
            <a:spLocks noChangeArrowheads="1"/>
          </p:cNvSpPr>
          <p:nvPr/>
        </p:nvSpPr>
        <p:spPr bwMode="auto">
          <a:xfrm>
            <a:off x="3705225" y="3446463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3" name="Oval 9"/>
          <p:cNvSpPr>
            <a:spLocks noChangeArrowheads="1"/>
          </p:cNvSpPr>
          <p:nvPr/>
        </p:nvSpPr>
        <p:spPr bwMode="auto">
          <a:xfrm>
            <a:off x="3956050" y="3446463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4" name="Oval 10"/>
          <p:cNvSpPr>
            <a:spLocks noChangeArrowheads="1"/>
          </p:cNvSpPr>
          <p:nvPr/>
        </p:nvSpPr>
        <p:spPr bwMode="auto">
          <a:xfrm>
            <a:off x="4208463" y="344646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5" name="Oval 11"/>
          <p:cNvSpPr>
            <a:spLocks noChangeArrowheads="1"/>
          </p:cNvSpPr>
          <p:nvPr/>
        </p:nvSpPr>
        <p:spPr bwMode="auto">
          <a:xfrm>
            <a:off x="4459288" y="3444875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6" name="Oval 12"/>
          <p:cNvSpPr>
            <a:spLocks noChangeArrowheads="1"/>
          </p:cNvSpPr>
          <p:nvPr/>
        </p:nvSpPr>
        <p:spPr bwMode="auto">
          <a:xfrm>
            <a:off x="4708525" y="34448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7" name="Oval 13"/>
          <p:cNvSpPr>
            <a:spLocks noChangeArrowheads="1"/>
          </p:cNvSpPr>
          <p:nvPr/>
        </p:nvSpPr>
        <p:spPr bwMode="auto">
          <a:xfrm>
            <a:off x="4960938" y="34448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8" name="Oval 14"/>
          <p:cNvSpPr>
            <a:spLocks noChangeArrowheads="1"/>
          </p:cNvSpPr>
          <p:nvPr/>
        </p:nvSpPr>
        <p:spPr bwMode="auto">
          <a:xfrm>
            <a:off x="5210175" y="34432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59" name="Oval 15"/>
          <p:cNvSpPr>
            <a:spLocks noChangeArrowheads="1"/>
          </p:cNvSpPr>
          <p:nvPr/>
        </p:nvSpPr>
        <p:spPr bwMode="auto">
          <a:xfrm>
            <a:off x="5461000" y="34432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0" name="Oval 16"/>
          <p:cNvSpPr>
            <a:spLocks noChangeArrowheads="1"/>
          </p:cNvSpPr>
          <p:nvPr/>
        </p:nvSpPr>
        <p:spPr bwMode="auto">
          <a:xfrm>
            <a:off x="5713413" y="344646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1" name="Oval 17"/>
          <p:cNvSpPr>
            <a:spLocks noChangeArrowheads="1"/>
          </p:cNvSpPr>
          <p:nvPr/>
        </p:nvSpPr>
        <p:spPr bwMode="auto">
          <a:xfrm>
            <a:off x="5964238" y="34432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2" name="Oval 18"/>
          <p:cNvSpPr>
            <a:spLocks noChangeArrowheads="1"/>
          </p:cNvSpPr>
          <p:nvPr/>
        </p:nvSpPr>
        <p:spPr bwMode="auto">
          <a:xfrm>
            <a:off x="2952750" y="36925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3" name="Oval 19"/>
          <p:cNvSpPr>
            <a:spLocks noChangeArrowheads="1"/>
          </p:cNvSpPr>
          <p:nvPr/>
        </p:nvSpPr>
        <p:spPr bwMode="auto">
          <a:xfrm>
            <a:off x="3205163" y="36925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4" name="Oval 20"/>
          <p:cNvSpPr>
            <a:spLocks noChangeArrowheads="1"/>
          </p:cNvSpPr>
          <p:nvPr/>
        </p:nvSpPr>
        <p:spPr bwMode="auto">
          <a:xfrm>
            <a:off x="3454400" y="36941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5" name="Oval 21"/>
          <p:cNvSpPr>
            <a:spLocks noChangeArrowheads="1"/>
          </p:cNvSpPr>
          <p:nvPr/>
        </p:nvSpPr>
        <p:spPr bwMode="auto">
          <a:xfrm>
            <a:off x="3705225" y="36941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6" name="Oval 22"/>
          <p:cNvSpPr>
            <a:spLocks noChangeArrowheads="1"/>
          </p:cNvSpPr>
          <p:nvPr/>
        </p:nvSpPr>
        <p:spPr bwMode="auto">
          <a:xfrm>
            <a:off x="3956050" y="36941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7" name="Oval 23"/>
          <p:cNvSpPr>
            <a:spLocks noChangeArrowheads="1"/>
          </p:cNvSpPr>
          <p:nvPr/>
        </p:nvSpPr>
        <p:spPr bwMode="auto">
          <a:xfrm>
            <a:off x="4208463" y="36941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8" name="Oval 24"/>
          <p:cNvSpPr>
            <a:spLocks noChangeArrowheads="1"/>
          </p:cNvSpPr>
          <p:nvPr/>
        </p:nvSpPr>
        <p:spPr bwMode="auto">
          <a:xfrm>
            <a:off x="4459288" y="36925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69" name="Oval 25"/>
          <p:cNvSpPr>
            <a:spLocks noChangeArrowheads="1"/>
          </p:cNvSpPr>
          <p:nvPr/>
        </p:nvSpPr>
        <p:spPr bwMode="auto">
          <a:xfrm>
            <a:off x="4708525" y="36925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0" name="Oval 26"/>
          <p:cNvSpPr>
            <a:spLocks noChangeArrowheads="1"/>
          </p:cNvSpPr>
          <p:nvPr/>
        </p:nvSpPr>
        <p:spPr bwMode="auto">
          <a:xfrm>
            <a:off x="4960938" y="36925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1" name="Oval 27"/>
          <p:cNvSpPr>
            <a:spLocks noChangeArrowheads="1"/>
          </p:cNvSpPr>
          <p:nvPr/>
        </p:nvSpPr>
        <p:spPr bwMode="auto">
          <a:xfrm>
            <a:off x="5210175" y="36909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2" name="Oval 28"/>
          <p:cNvSpPr>
            <a:spLocks noChangeArrowheads="1"/>
          </p:cNvSpPr>
          <p:nvPr/>
        </p:nvSpPr>
        <p:spPr bwMode="auto">
          <a:xfrm>
            <a:off x="5461000" y="36941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3" name="Oval 29"/>
          <p:cNvSpPr>
            <a:spLocks noChangeArrowheads="1"/>
          </p:cNvSpPr>
          <p:nvPr/>
        </p:nvSpPr>
        <p:spPr bwMode="auto">
          <a:xfrm>
            <a:off x="5713413" y="3694113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4" name="Oval 30"/>
          <p:cNvSpPr>
            <a:spLocks noChangeArrowheads="1"/>
          </p:cNvSpPr>
          <p:nvPr/>
        </p:nvSpPr>
        <p:spPr bwMode="auto">
          <a:xfrm>
            <a:off x="5964238" y="36941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5" name="Oval 31"/>
          <p:cNvSpPr>
            <a:spLocks noChangeArrowheads="1"/>
          </p:cNvSpPr>
          <p:nvPr/>
        </p:nvSpPr>
        <p:spPr bwMode="auto">
          <a:xfrm>
            <a:off x="2952750" y="39417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6" name="Oval 32"/>
          <p:cNvSpPr>
            <a:spLocks noChangeArrowheads="1"/>
          </p:cNvSpPr>
          <p:nvPr/>
        </p:nvSpPr>
        <p:spPr bwMode="auto">
          <a:xfrm>
            <a:off x="3205163" y="39417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7" name="Oval 33"/>
          <p:cNvSpPr>
            <a:spLocks noChangeArrowheads="1"/>
          </p:cNvSpPr>
          <p:nvPr/>
        </p:nvSpPr>
        <p:spPr bwMode="auto">
          <a:xfrm>
            <a:off x="3454400" y="39433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8" name="Oval 34"/>
          <p:cNvSpPr>
            <a:spLocks noChangeArrowheads="1"/>
          </p:cNvSpPr>
          <p:nvPr/>
        </p:nvSpPr>
        <p:spPr bwMode="auto">
          <a:xfrm>
            <a:off x="3705225" y="39465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79" name="Oval 35"/>
          <p:cNvSpPr>
            <a:spLocks noChangeArrowheads="1"/>
          </p:cNvSpPr>
          <p:nvPr/>
        </p:nvSpPr>
        <p:spPr bwMode="auto">
          <a:xfrm>
            <a:off x="3956050" y="39465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0" name="Oval 36"/>
          <p:cNvSpPr>
            <a:spLocks noChangeArrowheads="1"/>
          </p:cNvSpPr>
          <p:nvPr/>
        </p:nvSpPr>
        <p:spPr bwMode="auto">
          <a:xfrm>
            <a:off x="4208463" y="39465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1" name="Oval 37"/>
          <p:cNvSpPr>
            <a:spLocks noChangeArrowheads="1"/>
          </p:cNvSpPr>
          <p:nvPr/>
        </p:nvSpPr>
        <p:spPr bwMode="auto">
          <a:xfrm>
            <a:off x="4459288" y="39449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2" name="Oval 38"/>
          <p:cNvSpPr>
            <a:spLocks noChangeArrowheads="1"/>
          </p:cNvSpPr>
          <p:nvPr/>
        </p:nvSpPr>
        <p:spPr bwMode="auto">
          <a:xfrm>
            <a:off x="4708525" y="394493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3" name="Oval 39"/>
          <p:cNvSpPr>
            <a:spLocks noChangeArrowheads="1"/>
          </p:cNvSpPr>
          <p:nvPr/>
        </p:nvSpPr>
        <p:spPr bwMode="auto">
          <a:xfrm>
            <a:off x="4960938" y="39449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4" name="Oval 40"/>
          <p:cNvSpPr>
            <a:spLocks noChangeArrowheads="1"/>
          </p:cNvSpPr>
          <p:nvPr/>
        </p:nvSpPr>
        <p:spPr bwMode="auto">
          <a:xfrm>
            <a:off x="5210175" y="39433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5" name="Oval 41"/>
          <p:cNvSpPr>
            <a:spLocks noChangeArrowheads="1"/>
          </p:cNvSpPr>
          <p:nvPr/>
        </p:nvSpPr>
        <p:spPr bwMode="auto">
          <a:xfrm>
            <a:off x="5461000" y="39433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6" name="Oval 42"/>
          <p:cNvSpPr>
            <a:spLocks noChangeArrowheads="1"/>
          </p:cNvSpPr>
          <p:nvPr/>
        </p:nvSpPr>
        <p:spPr bwMode="auto">
          <a:xfrm>
            <a:off x="5713413" y="394652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7" name="Oval 43"/>
          <p:cNvSpPr>
            <a:spLocks noChangeArrowheads="1"/>
          </p:cNvSpPr>
          <p:nvPr/>
        </p:nvSpPr>
        <p:spPr bwMode="auto">
          <a:xfrm>
            <a:off x="5964238" y="394335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8" name="Oval 44"/>
          <p:cNvSpPr>
            <a:spLocks noChangeArrowheads="1"/>
          </p:cNvSpPr>
          <p:nvPr/>
        </p:nvSpPr>
        <p:spPr bwMode="auto">
          <a:xfrm>
            <a:off x="2951163" y="41941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89" name="Oval 45"/>
          <p:cNvSpPr>
            <a:spLocks noChangeArrowheads="1"/>
          </p:cNvSpPr>
          <p:nvPr/>
        </p:nvSpPr>
        <p:spPr bwMode="auto">
          <a:xfrm>
            <a:off x="3203575" y="41941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0" name="Oval 46"/>
          <p:cNvSpPr>
            <a:spLocks noChangeArrowheads="1"/>
          </p:cNvSpPr>
          <p:nvPr/>
        </p:nvSpPr>
        <p:spPr bwMode="auto">
          <a:xfrm>
            <a:off x="3452813" y="41941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1" name="Oval 47"/>
          <p:cNvSpPr>
            <a:spLocks noChangeArrowheads="1"/>
          </p:cNvSpPr>
          <p:nvPr/>
        </p:nvSpPr>
        <p:spPr bwMode="auto">
          <a:xfrm>
            <a:off x="3705225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2" name="Oval 48"/>
          <p:cNvSpPr>
            <a:spLocks noChangeArrowheads="1"/>
          </p:cNvSpPr>
          <p:nvPr/>
        </p:nvSpPr>
        <p:spPr bwMode="auto">
          <a:xfrm>
            <a:off x="3956050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3" name="Oval 49"/>
          <p:cNvSpPr>
            <a:spLocks noChangeArrowheads="1"/>
          </p:cNvSpPr>
          <p:nvPr/>
        </p:nvSpPr>
        <p:spPr bwMode="auto">
          <a:xfrm>
            <a:off x="4208463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4" name="Oval 50"/>
          <p:cNvSpPr>
            <a:spLocks noChangeArrowheads="1"/>
          </p:cNvSpPr>
          <p:nvPr/>
        </p:nvSpPr>
        <p:spPr bwMode="auto">
          <a:xfrm>
            <a:off x="4457700" y="41941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5" name="Oval 51"/>
          <p:cNvSpPr>
            <a:spLocks noChangeArrowheads="1"/>
          </p:cNvSpPr>
          <p:nvPr/>
        </p:nvSpPr>
        <p:spPr bwMode="auto">
          <a:xfrm>
            <a:off x="4706938" y="41941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6" name="Oval 52"/>
          <p:cNvSpPr>
            <a:spLocks noChangeArrowheads="1"/>
          </p:cNvSpPr>
          <p:nvPr/>
        </p:nvSpPr>
        <p:spPr bwMode="auto">
          <a:xfrm>
            <a:off x="4959350" y="41941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7" name="Oval 53"/>
          <p:cNvSpPr>
            <a:spLocks noChangeArrowheads="1"/>
          </p:cNvSpPr>
          <p:nvPr/>
        </p:nvSpPr>
        <p:spPr bwMode="auto">
          <a:xfrm>
            <a:off x="5208588" y="419258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8" name="Oval 54"/>
          <p:cNvSpPr>
            <a:spLocks noChangeArrowheads="1"/>
          </p:cNvSpPr>
          <p:nvPr/>
        </p:nvSpPr>
        <p:spPr bwMode="auto">
          <a:xfrm>
            <a:off x="5461000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4999" name="Oval 55"/>
          <p:cNvSpPr>
            <a:spLocks noChangeArrowheads="1"/>
          </p:cNvSpPr>
          <p:nvPr/>
        </p:nvSpPr>
        <p:spPr bwMode="auto">
          <a:xfrm>
            <a:off x="5711825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0" name="Oval 56"/>
          <p:cNvSpPr>
            <a:spLocks noChangeArrowheads="1"/>
          </p:cNvSpPr>
          <p:nvPr/>
        </p:nvSpPr>
        <p:spPr bwMode="auto">
          <a:xfrm>
            <a:off x="5964238" y="41941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1" name="Oval 57"/>
          <p:cNvSpPr>
            <a:spLocks noChangeArrowheads="1"/>
          </p:cNvSpPr>
          <p:nvPr/>
        </p:nvSpPr>
        <p:spPr bwMode="auto">
          <a:xfrm>
            <a:off x="2951163" y="44434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2" name="Oval 58"/>
          <p:cNvSpPr>
            <a:spLocks noChangeArrowheads="1"/>
          </p:cNvSpPr>
          <p:nvPr/>
        </p:nvSpPr>
        <p:spPr bwMode="auto">
          <a:xfrm>
            <a:off x="3203575" y="4443413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3" name="Oval 59"/>
          <p:cNvSpPr>
            <a:spLocks noChangeArrowheads="1"/>
          </p:cNvSpPr>
          <p:nvPr/>
        </p:nvSpPr>
        <p:spPr bwMode="auto">
          <a:xfrm>
            <a:off x="3452813" y="4445000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4" name="Oval 60"/>
          <p:cNvSpPr>
            <a:spLocks noChangeArrowheads="1"/>
          </p:cNvSpPr>
          <p:nvPr/>
        </p:nvSpPr>
        <p:spPr bwMode="auto">
          <a:xfrm>
            <a:off x="3705225" y="44465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5" name="Oval 61"/>
          <p:cNvSpPr>
            <a:spLocks noChangeArrowheads="1"/>
          </p:cNvSpPr>
          <p:nvPr/>
        </p:nvSpPr>
        <p:spPr bwMode="auto">
          <a:xfrm>
            <a:off x="3956050" y="44465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6" name="Oval 62"/>
          <p:cNvSpPr>
            <a:spLocks noChangeArrowheads="1"/>
          </p:cNvSpPr>
          <p:nvPr/>
        </p:nvSpPr>
        <p:spPr bwMode="auto">
          <a:xfrm>
            <a:off x="4208463" y="44465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7" name="Oval 63"/>
          <p:cNvSpPr>
            <a:spLocks noChangeArrowheads="1"/>
          </p:cNvSpPr>
          <p:nvPr/>
        </p:nvSpPr>
        <p:spPr bwMode="auto">
          <a:xfrm>
            <a:off x="4457700" y="44450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8" name="Oval 64"/>
          <p:cNvSpPr>
            <a:spLocks noChangeArrowheads="1"/>
          </p:cNvSpPr>
          <p:nvPr/>
        </p:nvSpPr>
        <p:spPr bwMode="auto">
          <a:xfrm>
            <a:off x="4706938" y="4445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09" name="Oval 65"/>
          <p:cNvSpPr>
            <a:spLocks noChangeArrowheads="1"/>
          </p:cNvSpPr>
          <p:nvPr/>
        </p:nvSpPr>
        <p:spPr bwMode="auto">
          <a:xfrm>
            <a:off x="4959350" y="44450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0" name="Oval 66"/>
          <p:cNvSpPr>
            <a:spLocks noChangeArrowheads="1"/>
          </p:cNvSpPr>
          <p:nvPr/>
        </p:nvSpPr>
        <p:spPr bwMode="auto">
          <a:xfrm>
            <a:off x="5208588" y="4445000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1" name="Oval 67"/>
          <p:cNvSpPr>
            <a:spLocks noChangeArrowheads="1"/>
          </p:cNvSpPr>
          <p:nvPr/>
        </p:nvSpPr>
        <p:spPr bwMode="auto">
          <a:xfrm>
            <a:off x="5461000" y="4445000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2" name="Oval 68"/>
          <p:cNvSpPr>
            <a:spLocks noChangeArrowheads="1"/>
          </p:cNvSpPr>
          <p:nvPr/>
        </p:nvSpPr>
        <p:spPr bwMode="auto">
          <a:xfrm>
            <a:off x="5711825" y="44465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3" name="Oval 69"/>
          <p:cNvSpPr>
            <a:spLocks noChangeArrowheads="1"/>
          </p:cNvSpPr>
          <p:nvPr/>
        </p:nvSpPr>
        <p:spPr bwMode="auto">
          <a:xfrm>
            <a:off x="5964238" y="4445000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4" name="Oval 70"/>
          <p:cNvSpPr>
            <a:spLocks noChangeArrowheads="1"/>
          </p:cNvSpPr>
          <p:nvPr/>
        </p:nvSpPr>
        <p:spPr bwMode="auto">
          <a:xfrm>
            <a:off x="2954338" y="4697413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5" name="Oval 71"/>
          <p:cNvSpPr>
            <a:spLocks noChangeArrowheads="1"/>
          </p:cNvSpPr>
          <p:nvPr/>
        </p:nvSpPr>
        <p:spPr bwMode="auto">
          <a:xfrm>
            <a:off x="3206750" y="4697413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6" name="Oval 72"/>
          <p:cNvSpPr>
            <a:spLocks noChangeArrowheads="1"/>
          </p:cNvSpPr>
          <p:nvPr/>
        </p:nvSpPr>
        <p:spPr bwMode="auto">
          <a:xfrm>
            <a:off x="3455988" y="4699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7" name="Oval 73"/>
          <p:cNvSpPr>
            <a:spLocks noChangeArrowheads="1"/>
          </p:cNvSpPr>
          <p:nvPr/>
        </p:nvSpPr>
        <p:spPr bwMode="auto">
          <a:xfrm>
            <a:off x="3706813" y="4699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8" name="Oval 74"/>
          <p:cNvSpPr>
            <a:spLocks noChangeArrowheads="1"/>
          </p:cNvSpPr>
          <p:nvPr/>
        </p:nvSpPr>
        <p:spPr bwMode="auto">
          <a:xfrm>
            <a:off x="3957638" y="4699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19" name="Oval 75"/>
          <p:cNvSpPr>
            <a:spLocks noChangeArrowheads="1"/>
          </p:cNvSpPr>
          <p:nvPr/>
        </p:nvSpPr>
        <p:spPr bwMode="auto">
          <a:xfrm>
            <a:off x="4210050" y="46990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0" name="Oval 76"/>
          <p:cNvSpPr>
            <a:spLocks noChangeArrowheads="1"/>
          </p:cNvSpPr>
          <p:nvPr/>
        </p:nvSpPr>
        <p:spPr bwMode="auto">
          <a:xfrm>
            <a:off x="4460875" y="4697413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1" name="Oval 77"/>
          <p:cNvSpPr>
            <a:spLocks noChangeArrowheads="1"/>
          </p:cNvSpPr>
          <p:nvPr/>
        </p:nvSpPr>
        <p:spPr bwMode="auto">
          <a:xfrm>
            <a:off x="4710113" y="46974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2" name="Oval 78"/>
          <p:cNvSpPr>
            <a:spLocks noChangeArrowheads="1"/>
          </p:cNvSpPr>
          <p:nvPr/>
        </p:nvSpPr>
        <p:spPr bwMode="auto">
          <a:xfrm>
            <a:off x="4962525" y="4697413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3" name="Oval 79"/>
          <p:cNvSpPr>
            <a:spLocks noChangeArrowheads="1"/>
          </p:cNvSpPr>
          <p:nvPr/>
        </p:nvSpPr>
        <p:spPr bwMode="auto">
          <a:xfrm>
            <a:off x="5211763" y="469741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4" name="Oval 80"/>
          <p:cNvSpPr>
            <a:spLocks noChangeArrowheads="1"/>
          </p:cNvSpPr>
          <p:nvPr/>
        </p:nvSpPr>
        <p:spPr bwMode="auto">
          <a:xfrm>
            <a:off x="5462588" y="4699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5" name="Oval 81"/>
          <p:cNvSpPr>
            <a:spLocks noChangeArrowheads="1"/>
          </p:cNvSpPr>
          <p:nvPr/>
        </p:nvSpPr>
        <p:spPr bwMode="auto">
          <a:xfrm>
            <a:off x="5713413" y="46990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6" name="Oval 82"/>
          <p:cNvSpPr>
            <a:spLocks noChangeArrowheads="1"/>
          </p:cNvSpPr>
          <p:nvPr/>
        </p:nvSpPr>
        <p:spPr bwMode="auto">
          <a:xfrm>
            <a:off x="5965825" y="46990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7" name="AutoShape 83"/>
          <p:cNvSpPr>
            <a:spLocks noChangeArrowheads="1"/>
          </p:cNvSpPr>
          <p:nvPr/>
        </p:nvSpPr>
        <p:spPr bwMode="auto">
          <a:xfrm rot="-5400000">
            <a:off x="3310731" y="3596482"/>
            <a:ext cx="1335087" cy="990600"/>
          </a:xfrm>
          <a:prstGeom prst="triangle">
            <a:avLst>
              <a:gd name="adj" fmla="val 50000"/>
            </a:avLst>
          </a:pr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8" name="AutoShape 84"/>
          <p:cNvSpPr>
            <a:spLocks noChangeArrowheads="1"/>
          </p:cNvSpPr>
          <p:nvPr/>
        </p:nvSpPr>
        <p:spPr bwMode="auto">
          <a:xfrm rot="5400000">
            <a:off x="4299744" y="3599657"/>
            <a:ext cx="1335087" cy="990600"/>
          </a:xfrm>
          <a:prstGeom prst="triangle">
            <a:avLst>
              <a:gd name="adj" fmla="val 50000"/>
            </a:avLst>
          </a:prstGeom>
          <a:solidFill>
            <a:srgbClr val="99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29" name="Rectangle 85"/>
          <p:cNvSpPr>
            <a:spLocks noChangeArrowheads="1"/>
          </p:cNvSpPr>
          <p:nvPr/>
        </p:nvSpPr>
        <p:spPr bwMode="auto">
          <a:xfrm>
            <a:off x="4098925" y="3581400"/>
            <a:ext cx="250825" cy="1023938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30" name="Rectangle 86"/>
          <p:cNvSpPr>
            <a:spLocks noChangeArrowheads="1"/>
          </p:cNvSpPr>
          <p:nvPr/>
        </p:nvSpPr>
        <p:spPr bwMode="auto">
          <a:xfrm>
            <a:off x="3600450" y="3838575"/>
            <a:ext cx="542925" cy="50641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31" name="Rectangle 87"/>
          <p:cNvSpPr>
            <a:spLocks noChangeArrowheads="1"/>
          </p:cNvSpPr>
          <p:nvPr/>
        </p:nvSpPr>
        <p:spPr bwMode="auto">
          <a:xfrm>
            <a:off x="4606925" y="3575050"/>
            <a:ext cx="250825" cy="1023938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32" name="Rectangle 88"/>
          <p:cNvSpPr>
            <a:spLocks noChangeArrowheads="1"/>
          </p:cNvSpPr>
          <p:nvPr/>
        </p:nvSpPr>
        <p:spPr bwMode="auto">
          <a:xfrm>
            <a:off x="4816475" y="3832225"/>
            <a:ext cx="542925" cy="50641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33" name="Rectangle 89"/>
          <p:cNvSpPr>
            <a:spLocks noChangeArrowheads="1"/>
          </p:cNvSpPr>
          <p:nvPr/>
        </p:nvSpPr>
        <p:spPr bwMode="auto">
          <a:xfrm>
            <a:off x="4352925" y="3333750"/>
            <a:ext cx="250825" cy="150971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034" name="Rectangle 90"/>
          <p:cNvSpPr>
            <a:spLocks noChangeArrowheads="1"/>
          </p:cNvSpPr>
          <p:nvPr/>
        </p:nvSpPr>
        <p:spPr bwMode="auto">
          <a:xfrm>
            <a:off x="4352925" y="3336925"/>
            <a:ext cx="250825" cy="1509713"/>
          </a:xfrm>
          <a:prstGeom prst="rect">
            <a:avLst/>
          </a:prstGeom>
          <a:solidFill>
            <a:srgbClr val="CC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595035" name="Group 91"/>
          <p:cNvGrpSpPr>
            <a:grpSpLocks/>
          </p:cNvGrpSpPr>
          <p:nvPr/>
        </p:nvGrpSpPr>
        <p:grpSpPr bwMode="auto">
          <a:xfrm>
            <a:off x="2841625" y="3582988"/>
            <a:ext cx="3263900" cy="1016000"/>
            <a:chOff x="1986" y="3116"/>
            <a:chExt cx="2056" cy="640"/>
          </a:xfrm>
        </p:grpSpPr>
        <p:sp>
          <p:nvSpPr>
            <p:cNvPr id="111722" name="Line 92"/>
            <p:cNvSpPr>
              <a:spLocks noChangeShapeType="1"/>
            </p:cNvSpPr>
            <p:nvPr/>
          </p:nvSpPr>
          <p:spPr bwMode="auto">
            <a:xfrm>
              <a:off x="1988" y="311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3" name="Line 93"/>
            <p:cNvSpPr>
              <a:spLocks noChangeShapeType="1"/>
            </p:cNvSpPr>
            <p:nvPr/>
          </p:nvSpPr>
          <p:spPr bwMode="auto">
            <a:xfrm>
              <a:off x="1986" y="327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4" name="Line 94"/>
            <p:cNvSpPr>
              <a:spLocks noChangeShapeType="1"/>
            </p:cNvSpPr>
            <p:nvPr/>
          </p:nvSpPr>
          <p:spPr bwMode="auto">
            <a:xfrm>
              <a:off x="1990" y="343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5" name="Line 95"/>
            <p:cNvSpPr>
              <a:spLocks noChangeShapeType="1"/>
            </p:cNvSpPr>
            <p:nvPr/>
          </p:nvSpPr>
          <p:spPr bwMode="auto">
            <a:xfrm>
              <a:off x="1986" y="359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6" name="Line 96"/>
            <p:cNvSpPr>
              <a:spLocks noChangeShapeType="1"/>
            </p:cNvSpPr>
            <p:nvPr/>
          </p:nvSpPr>
          <p:spPr bwMode="auto">
            <a:xfrm>
              <a:off x="1990" y="375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5041" name="Group 97"/>
          <p:cNvGrpSpPr>
            <a:grpSpLocks/>
          </p:cNvGrpSpPr>
          <p:nvPr/>
        </p:nvGrpSpPr>
        <p:grpSpPr bwMode="auto">
          <a:xfrm>
            <a:off x="3098800" y="3333750"/>
            <a:ext cx="2763838" cy="1517650"/>
            <a:chOff x="2148" y="2959"/>
            <a:chExt cx="1741" cy="956"/>
          </a:xfrm>
        </p:grpSpPr>
        <p:sp>
          <p:nvSpPr>
            <p:cNvPr id="111710" name="Line 98"/>
            <p:cNvSpPr>
              <a:spLocks noChangeShapeType="1"/>
            </p:cNvSpPr>
            <p:nvPr/>
          </p:nvSpPr>
          <p:spPr bwMode="auto">
            <a:xfrm>
              <a:off x="2148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1" name="Line 99"/>
            <p:cNvSpPr>
              <a:spLocks noChangeShapeType="1"/>
            </p:cNvSpPr>
            <p:nvPr/>
          </p:nvSpPr>
          <p:spPr bwMode="auto">
            <a:xfrm>
              <a:off x="2306" y="2962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2" name="Line 100"/>
            <p:cNvSpPr>
              <a:spLocks noChangeShapeType="1"/>
            </p:cNvSpPr>
            <p:nvPr/>
          </p:nvSpPr>
          <p:spPr bwMode="auto">
            <a:xfrm>
              <a:off x="2464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3" name="Line 101"/>
            <p:cNvSpPr>
              <a:spLocks noChangeShapeType="1"/>
            </p:cNvSpPr>
            <p:nvPr/>
          </p:nvSpPr>
          <p:spPr bwMode="auto">
            <a:xfrm>
              <a:off x="2623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4" name="Line 102"/>
            <p:cNvSpPr>
              <a:spLocks noChangeShapeType="1"/>
            </p:cNvSpPr>
            <p:nvPr/>
          </p:nvSpPr>
          <p:spPr bwMode="auto">
            <a:xfrm>
              <a:off x="2781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5" name="Line 103"/>
            <p:cNvSpPr>
              <a:spLocks noChangeShapeType="1"/>
            </p:cNvSpPr>
            <p:nvPr/>
          </p:nvSpPr>
          <p:spPr bwMode="auto">
            <a:xfrm>
              <a:off x="2939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6" name="Line 104"/>
            <p:cNvSpPr>
              <a:spLocks noChangeShapeType="1"/>
            </p:cNvSpPr>
            <p:nvPr/>
          </p:nvSpPr>
          <p:spPr bwMode="auto">
            <a:xfrm>
              <a:off x="3097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7" name="Line 105"/>
            <p:cNvSpPr>
              <a:spLocks noChangeShapeType="1"/>
            </p:cNvSpPr>
            <p:nvPr/>
          </p:nvSpPr>
          <p:spPr bwMode="auto">
            <a:xfrm>
              <a:off x="3256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8" name="Line 106"/>
            <p:cNvSpPr>
              <a:spLocks noChangeShapeType="1"/>
            </p:cNvSpPr>
            <p:nvPr/>
          </p:nvSpPr>
          <p:spPr bwMode="auto">
            <a:xfrm>
              <a:off x="3414" y="2962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19" name="Line 107"/>
            <p:cNvSpPr>
              <a:spLocks noChangeShapeType="1"/>
            </p:cNvSpPr>
            <p:nvPr/>
          </p:nvSpPr>
          <p:spPr bwMode="auto">
            <a:xfrm>
              <a:off x="3572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0" name="Line 108"/>
            <p:cNvSpPr>
              <a:spLocks noChangeShapeType="1"/>
            </p:cNvSpPr>
            <p:nvPr/>
          </p:nvSpPr>
          <p:spPr bwMode="auto">
            <a:xfrm>
              <a:off x="3731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21" name="Line 109"/>
            <p:cNvSpPr>
              <a:spLocks noChangeShapeType="1"/>
            </p:cNvSpPr>
            <p:nvPr/>
          </p:nvSpPr>
          <p:spPr bwMode="auto">
            <a:xfrm>
              <a:off x="3889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054" name="Rectangle 110"/>
          <p:cNvSpPr>
            <a:spLocks noChangeArrowheads="1"/>
          </p:cNvSpPr>
          <p:nvPr/>
        </p:nvSpPr>
        <p:spPr bwMode="auto">
          <a:xfrm>
            <a:off x="2847975" y="3332163"/>
            <a:ext cx="3255963" cy="1519237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6" grpId="0" animBg="1"/>
      <p:bldP spid="594949" grpId="0" animBg="1"/>
      <p:bldP spid="594950" grpId="0" animBg="1"/>
      <p:bldP spid="594951" grpId="0" animBg="1"/>
      <p:bldP spid="594952" grpId="0" animBg="1"/>
      <p:bldP spid="594953" grpId="0" animBg="1"/>
      <p:bldP spid="594954" grpId="0" animBg="1"/>
      <p:bldP spid="594955" grpId="0" animBg="1"/>
      <p:bldP spid="594956" grpId="0" animBg="1"/>
      <p:bldP spid="594957" grpId="0" animBg="1"/>
      <p:bldP spid="594958" grpId="0" animBg="1"/>
      <p:bldP spid="594959" grpId="0" animBg="1"/>
      <p:bldP spid="594960" grpId="0" animBg="1"/>
      <p:bldP spid="594961" grpId="0" animBg="1"/>
      <p:bldP spid="594962" grpId="0" animBg="1"/>
      <p:bldP spid="594963" grpId="0" animBg="1"/>
      <p:bldP spid="594964" grpId="0" animBg="1"/>
      <p:bldP spid="594965" grpId="0" animBg="1"/>
      <p:bldP spid="594966" grpId="0" animBg="1"/>
      <p:bldP spid="594967" grpId="0" animBg="1"/>
      <p:bldP spid="594968" grpId="0" animBg="1"/>
      <p:bldP spid="594969" grpId="0" animBg="1"/>
      <p:bldP spid="594970" grpId="0" animBg="1"/>
      <p:bldP spid="594971" grpId="0" animBg="1"/>
      <p:bldP spid="594972" grpId="0" animBg="1"/>
      <p:bldP spid="594973" grpId="0" animBg="1"/>
      <p:bldP spid="594974" grpId="0" animBg="1"/>
      <p:bldP spid="594975" grpId="0" animBg="1"/>
      <p:bldP spid="594976" grpId="0" animBg="1"/>
      <p:bldP spid="594977" grpId="0" animBg="1"/>
      <p:bldP spid="594978" grpId="0" animBg="1"/>
      <p:bldP spid="594979" grpId="0" animBg="1"/>
      <p:bldP spid="594980" grpId="0" animBg="1"/>
      <p:bldP spid="594981" grpId="0" animBg="1"/>
      <p:bldP spid="594982" grpId="0" animBg="1"/>
      <p:bldP spid="594983" grpId="0" animBg="1"/>
      <p:bldP spid="594984" grpId="0" animBg="1"/>
      <p:bldP spid="594985" grpId="0" animBg="1"/>
      <p:bldP spid="594986" grpId="0" animBg="1"/>
      <p:bldP spid="594987" grpId="0" animBg="1"/>
      <p:bldP spid="594988" grpId="0" animBg="1"/>
      <p:bldP spid="594989" grpId="0" animBg="1"/>
      <p:bldP spid="594990" grpId="0" animBg="1"/>
      <p:bldP spid="594991" grpId="0" animBg="1"/>
      <p:bldP spid="594992" grpId="0" animBg="1"/>
      <p:bldP spid="594993" grpId="0" animBg="1"/>
      <p:bldP spid="594994" grpId="0" animBg="1"/>
      <p:bldP spid="594995" grpId="0" animBg="1"/>
      <p:bldP spid="594996" grpId="0" animBg="1"/>
      <p:bldP spid="594997" grpId="0" animBg="1"/>
      <p:bldP spid="594998" grpId="0" animBg="1"/>
      <p:bldP spid="594999" grpId="0" animBg="1"/>
      <p:bldP spid="595000" grpId="0" animBg="1"/>
      <p:bldP spid="595001" grpId="0" animBg="1"/>
      <p:bldP spid="595002" grpId="0" animBg="1"/>
      <p:bldP spid="595003" grpId="0" animBg="1"/>
      <p:bldP spid="595004" grpId="0" animBg="1"/>
      <p:bldP spid="595005" grpId="0" animBg="1"/>
      <p:bldP spid="595006" grpId="0" animBg="1"/>
      <p:bldP spid="595007" grpId="0" animBg="1"/>
      <p:bldP spid="595008" grpId="0" animBg="1"/>
      <p:bldP spid="595009" grpId="0" animBg="1"/>
      <p:bldP spid="595010" grpId="0" animBg="1"/>
      <p:bldP spid="595011" grpId="0" animBg="1"/>
      <p:bldP spid="595012" grpId="0" animBg="1"/>
      <p:bldP spid="595013" grpId="0" animBg="1"/>
      <p:bldP spid="595014" grpId="0" animBg="1"/>
      <p:bldP spid="595015" grpId="0" animBg="1"/>
      <p:bldP spid="595016" grpId="0" animBg="1"/>
      <p:bldP spid="595017" grpId="0" animBg="1"/>
      <p:bldP spid="595018" grpId="0" animBg="1"/>
      <p:bldP spid="595019" grpId="0" animBg="1"/>
      <p:bldP spid="595020" grpId="0" animBg="1"/>
      <p:bldP spid="595021" grpId="0" animBg="1"/>
      <p:bldP spid="595022" grpId="0" animBg="1"/>
      <p:bldP spid="595023" grpId="0" animBg="1"/>
      <p:bldP spid="595024" grpId="0" animBg="1"/>
      <p:bldP spid="595025" grpId="0" animBg="1"/>
      <p:bldP spid="595026" grpId="0" animBg="1"/>
      <p:bldP spid="595027" grpId="0" animBg="1"/>
      <p:bldP spid="595027" grpId="1" animBg="1"/>
      <p:bldP spid="595028" grpId="0" animBg="1"/>
      <p:bldP spid="595028" grpId="1" animBg="1"/>
      <p:bldP spid="595029" grpId="0" animBg="1"/>
      <p:bldP spid="595030" grpId="0" animBg="1"/>
      <p:bldP spid="595031" grpId="0" animBg="1"/>
      <p:bldP spid="595032" grpId="0" animBg="1"/>
      <p:bldP spid="595033" grpId="0" animBg="1"/>
      <p:bldP spid="595034" grpId="0" animBg="1"/>
      <p:bldP spid="59505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Incorrect solution #2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Set the inside test to ‘&gt;’ to ignore samples that lie exactly on the line edge</a:t>
            </a:r>
          </a:p>
          <a:p>
            <a:r>
              <a:rPr lang="en-US" altLang="en-US"/>
              <a:t>No two triangles will “touch” the same pixels unless they overlap, in which case you want to rasterize both anyway</a:t>
            </a:r>
          </a:p>
          <a:p>
            <a:r>
              <a:rPr lang="en-US" altLang="en-US"/>
              <a:t>Problem:</a:t>
            </a:r>
          </a:p>
        </p:txBody>
      </p:sp>
      <p:sp>
        <p:nvSpPr>
          <p:cNvPr id="595972" name="Oval 4"/>
          <p:cNvSpPr>
            <a:spLocks noChangeArrowheads="1"/>
          </p:cNvSpPr>
          <p:nvPr/>
        </p:nvSpPr>
        <p:spPr bwMode="auto">
          <a:xfrm>
            <a:off x="2952750" y="45005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3" name="Oval 5"/>
          <p:cNvSpPr>
            <a:spLocks noChangeArrowheads="1"/>
          </p:cNvSpPr>
          <p:nvPr/>
        </p:nvSpPr>
        <p:spPr bwMode="auto">
          <a:xfrm>
            <a:off x="3205163" y="45005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4" name="Oval 6"/>
          <p:cNvSpPr>
            <a:spLocks noChangeArrowheads="1"/>
          </p:cNvSpPr>
          <p:nvPr/>
        </p:nvSpPr>
        <p:spPr bwMode="auto">
          <a:xfrm>
            <a:off x="3454400" y="45021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5" name="Oval 7"/>
          <p:cNvSpPr>
            <a:spLocks noChangeArrowheads="1"/>
          </p:cNvSpPr>
          <p:nvPr/>
        </p:nvSpPr>
        <p:spPr bwMode="auto">
          <a:xfrm>
            <a:off x="3705225" y="450532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6" name="Oval 8"/>
          <p:cNvSpPr>
            <a:spLocks noChangeArrowheads="1"/>
          </p:cNvSpPr>
          <p:nvPr/>
        </p:nvSpPr>
        <p:spPr bwMode="auto">
          <a:xfrm>
            <a:off x="3956050" y="450532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7" name="Oval 9"/>
          <p:cNvSpPr>
            <a:spLocks noChangeArrowheads="1"/>
          </p:cNvSpPr>
          <p:nvPr/>
        </p:nvSpPr>
        <p:spPr bwMode="auto">
          <a:xfrm>
            <a:off x="4208463" y="450532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8" name="Oval 10"/>
          <p:cNvSpPr>
            <a:spLocks noChangeArrowheads="1"/>
          </p:cNvSpPr>
          <p:nvPr/>
        </p:nvSpPr>
        <p:spPr bwMode="auto">
          <a:xfrm>
            <a:off x="4459288" y="4503738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79" name="Oval 11"/>
          <p:cNvSpPr>
            <a:spLocks noChangeArrowheads="1"/>
          </p:cNvSpPr>
          <p:nvPr/>
        </p:nvSpPr>
        <p:spPr bwMode="auto">
          <a:xfrm>
            <a:off x="4708525" y="450373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0" name="Oval 12"/>
          <p:cNvSpPr>
            <a:spLocks noChangeArrowheads="1"/>
          </p:cNvSpPr>
          <p:nvPr/>
        </p:nvSpPr>
        <p:spPr bwMode="auto">
          <a:xfrm>
            <a:off x="4960938" y="450373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1" name="Oval 13"/>
          <p:cNvSpPr>
            <a:spLocks noChangeArrowheads="1"/>
          </p:cNvSpPr>
          <p:nvPr/>
        </p:nvSpPr>
        <p:spPr bwMode="auto">
          <a:xfrm>
            <a:off x="5210175" y="45021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2" name="Oval 14"/>
          <p:cNvSpPr>
            <a:spLocks noChangeArrowheads="1"/>
          </p:cNvSpPr>
          <p:nvPr/>
        </p:nvSpPr>
        <p:spPr bwMode="auto">
          <a:xfrm>
            <a:off x="5461000" y="450215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3" name="Oval 15"/>
          <p:cNvSpPr>
            <a:spLocks noChangeArrowheads="1"/>
          </p:cNvSpPr>
          <p:nvPr/>
        </p:nvSpPr>
        <p:spPr bwMode="auto">
          <a:xfrm>
            <a:off x="5713413" y="4505325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4" name="Oval 16"/>
          <p:cNvSpPr>
            <a:spLocks noChangeArrowheads="1"/>
          </p:cNvSpPr>
          <p:nvPr/>
        </p:nvSpPr>
        <p:spPr bwMode="auto">
          <a:xfrm>
            <a:off x="5964238" y="450215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5" name="Oval 17"/>
          <p:cNvSpPr>
            <a:spLocks noChangeArrowheads="1"/>
          </p:cNvSpPr>
          <p:nvPr/>
        </p:nvSpPr>
        <p:spPr bwMode="auto">
          <a:xfrm>
            <a:off x="2952750" y="47513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6" name="Oval 18"/>
          <p:cNvSpPr>
            <a:spLocks noChangeArrowheads="1"/>
          </p:cNvSpPr>
          <p:nvPr/>
        </p:nvSpPr>
        <p:spPr bwMode="auto">
          <a:xfrm>
            <a:off x="3205163" y="47513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7" name="Oval 19"/>
          <p:cNvSpPr>
            <a:spLocks noChangeArrowheads="1"/>
          </p:cNvSpPr>
          <p:nvPr/>
        </p:nvSpPr>
        <p:spPr bwMode="auto">
          <a:xfrm>
            <a:off x="3454400" y="47529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8" name="Oval 20"/>
          <p:cNvSpPr>
            <a:spLocks noChangeArrowheads="1"/>
          </p:cNvSpPr>
          <p:nvPr/>
        </p:nvSpPr>
        <p:spPr bwMode="auto">
          <a:xfrm>
            <a:off x="3705225" y="47529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89" name="Oval 21"/>
          <p:cNvSpPr>
            <a:spLocks noChangeArrowheads="1"/>
          </p:cNvSpPr>
          <p:nvPr/>
        </p:nvSpPr>
        <p:spPr bwMode="auto">
          <a:xfrm>
            <a:off x="3956050" y="47529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0" name="Oval 22"/>
          <p:cNvSpPr>
            <a:spLocks noChangeArrowheads="1"/>
          </p:cNvSpPr>
          <p:nvPr/>
        </p:nvSpPr>
        <p:spPr bwMode="auto">
          <a:xfrm>
            <a:off x="4208463" y="47529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1" name="Oval 23"/>
          <p:cNvSpPr>
            <a:spLocks noChangeArrowheads="1"/>
          </p:cNvSpPr>
          <p:nvPr/>
        </p:nvSpPr>
        <p:spPr bwMode="auto">
          <a:xfrm>
            <a:off x="4459288" y="47513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2" name="Oval 24"/>
          <p:cNvSpPr>
            <a:spLocks noChangeArrowheads="1"/>
          </p:cNvSpPr>
          <p:nvPr/>
        </p:nvSpPr>
        <p:spPr bwMode="auto">
          <a:xfrm>
            <a:off x="4708525" y="47513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3" name="Oval 25"/>
          <p:cNvSpPr>
            <a:spLocks noChangeArrowheads="1"/>
          </p:cNvSpPr>
          <p:nvPr/>
        </p:nvSpPr>
        <p:spPr bwMode="auto">
          <a:xfrm>
            <a:off x="4960938" y="47513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4" name="Oval 26"/>
          <p:cNvSpPr>
            <a:spLocks noChangeArrowheads="1"/>
          </p:cNvSpPr>
          <p:nvPr/>
        </p:nvSpPr>
        <p:spPr bwMode="auto">
          <a:xfrm>
            <a:off x="5210175" y="4749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5" name="Oval 27"/>
          <p:cNvSpPr>
            <a:spLocks noChangeArrowheads="1"/>
          </p:cNvSpPr>
          <p:nvPr/>
        </p:nvSpPr>
        <p:spPr bwMode="auto">
          <a:xfrm>
            <a:off x="5461000" y="475297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6" name="Oval 28"/>
          <p:cNvSpPr>
            <a:spLocks noChangeArrowheads="1"/>
          </p:cNvSpPr>
          <p:nvPr/>
        </p:nvSpPr>
        <p:spPr bwMode="auto">
          <a:xfrm>
            <a:off x="5713413" y="47529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7" name="Oval 29"/>
          <p:cNvSpPr>
            <a:spLocks noChangeArrowheads="1"/>
          </p:cNvSpPr>
          <p:nvPr/>
        </p:nvSpPr>
        <p:spPr bwMode="auto">
          <a:xfrm>
            <a:off x="5964238" y="47529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8" name="Oval 30"/>
          <p:cNvSpPr>
            <a:spLocks noChangeArrowheads="1"/>
          </p:cNvSpPr>
          <p:nvPr/>
        </p:nvSpPr>
        <p:spPr bwMode="auto">
          <a:xfrm>
            <a:off x="2952750" y="5000625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5999" name="Oval 31"/>
          <p:cNvSpPr>
            <a:spLocks noChangeArrowheads="1"/>
          </p:cNvSpPr>
          <p:nvPr/>
        </p:nvSpPr>
        <p:spPr bwMode="auto">
          <a:xfrm>
            <a:off x="3205163" y="500062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0" name="Oval 32"/>
          <p:cNvSpPr>
            <a:spLocks noChangeArrowheads="1"/>
          </p:cNvSpPr>
          <p:nvPr/>
        </p:nvSpPr>
        <p:spPr bwMode="auto">
          <a:xfrm>
            <a:off x="3454400" y="50022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1" name="Oval 33"/>
          <p:cNvSpPr>
            <a:spLocks noChangeArrowheads="1"/>
          </p:cNvSpPr>
          <p:nvPr/>
        </p:nvSpPr>
        <p:spPr bwMode="auto">
          <a:xfrm>
            <a:off x="3705225" y="50053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2" name="Oval 34"/>
          <p:cNvSpPr>
            <a:spLocks noChangeArrowheads="1"/>
          </p:cNvSpPr>
          <p:nvPr/>
        </p:nvSpPr>
        <p:spPr bwMode="auto">
          <a:xfrm>
            <a:off x="3956050" y="5005388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3" name="Oval 35"/>
          <p:cNvSpPr>
            <a:spLocks noChangeArrowheads="1"/>
          </p:cNvSpPr>
          <p:nvPr/>
        </p:nvSpPr>
        <p:spPr bwMode="auto">
          <a:xfrm>
            <a:off x="4208463" y="500538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4" name="Oval 36"/>
          <p:cNvSpPr>
            <a:spLocks noChangeArrowheads="1"/>
          </p:cNvSpPr>
          <p:nvPr/>
        </p:nvSpPr>
        <p:spPr bwMode="auto">
          <a:xfrm>
            <a:off x="4459288" y="500380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5" name="Oval 37"/>
          <p:cNvSpPr>
            <a:spLocks noChangeArrowheads="1"/>
          </p:cNvSpPr>
          <p:nvPr/>
        </p:nvSpPr>
        <p:spPr bwMode="auto">
          <a:xfrm>
            <a:off x="4708525" y="5003800"/>
            <a:ext cx="39688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6" name="Oval 38"/>
          <p:cNvSpPr>
            <a:spLocks noChangeArrowheads="1"/>
          </p:cNvSpPr>
          <p:nvPr/>
        </p:nvSpPr>
        <p:spPr bwMode="auto">
          <a:xfrm>
            <a:off x="4960938" y="5003800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7" name="Oval 39"/>
          <p:cNvSpPr>
            <a:spLocks noChangeArrowheads="1"/>
          </p:cNvSpPr>
          <p:nvPr/>
        </p:nvSpPr>
        <p:spPr bwMode="auto">
          <a:xfrm>
            <a:off x="5210175" y="50022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8" name="Oval 40"/>
          <p:cNvSpPr>
            <a:spLocks noChangeArrowheads="1"/>
          </p:cNvSpPr>
          <p:nvPr/>
        </p:nvSpPr>
        <p:spPr bwMode="auto">
          <a:xfrm>
            <a:off x="5461000" y="500221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09" name="Oval 41"/>
          <p:cNvSpPr>
            <a:spLocks noChangeArrowheads="1"/>
          </p:cNvSpPr>
          <p:nvPr/>
        </p:nvSpPr>
        <p:spPr bwMode="auto">
          <a:xfrm>
            <a:off x="5713413" y="500538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0" name="Oval 42"/>
          <p:cNvSpPr>
            <a:spLocks noChangeArrowheads="1"/>
          </p:cNvSpPr>
          <p:nvPr/>
        </p:nvSpPr>
        <p:spPr bwMode="auto">
          <a:xfrm>
            <a:off x="5964238" y="500221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1" name="Oval 43"/>
          <p:cNvSpPr>
            <a:spLocks noChangeArrowheads="1"/>
          </p:cNvSpPr>
          <p:nvPr/>
        </p:nvSpPr>
        <p:spPr bwMode="auto">
          <a:xfrm>
            <a:off x="2951163" y="525303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2" name="Oval 44"/>
          <p:cNvSpPr>
            <a:spLocks noChangeArrowheads="1"/>
          </p:cNvSpPr>
          <p:nvPr/>
        </p:nvSpPr>
        <p:spPr bwMode="auto">
          <a:xfrm>
            <a:off x="3203575" y="525303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3" name="Oval 45"/>
          <p:cNvSpPr>
            <a:spLocks noChangeArrowheads="1"/>
          </p:cNvSpPr>
          <p:nvPr/>
        </p:nvSpPr>
        <p:spPr bwMode="auto">
          <a:xfrm>
            <a:off x="3452813" y="5253038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4" name="Oval 46"/>
          <p:cNvSpPr>
            <a:spLocks noChangeArrowheads="1"/>
          </p:cNvSpPr>
          <p:nvPr/>
        </p:nvSpPr>
        <p:spPr bwMode="auto">
          <a:xfrm>
            <a:off x="3705225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5" name="Oval 47"/>
          <p:cNvSpPr>
            <a:spLocks noChangeArrowheads="1"/>
          </p:cNvSpPr>
          <p:nvPr/>
        </p:nvSpPr>
        <p:spPr bwMode="auto">
          <a:xfrm>
            <a:off x="3956050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6" name="Oval 48"/>
          <p:cNvSpPr>
            <a:spLocks noChangeArrowheads="1"/>
          </p:cNvSpPr>
          <p:nvPr/>
        </p:nvSpPr>
        <p:spPr bwMode="auto">
          <a:xfrm>
            <a:off x="4208463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7" name="Oval 49"/>
          <p:cNvSpPr>
            <a:spLocks noChangeArrowheads="1"/>
          </p:cNvSpPr>
          <p:nvPr/>
        </p:nvSpPr>
        <p:spPr bwMode="auto">
          <a:xfrm>
            <a:off x="4457700" y="525303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8" name="Oval 50"/>
          <p:cNvSpPr>
            <a:spLocks noChangeArrowheads="1"/>
          </p:cNvSpPr>
          <p:nvPr/>
        </p:nvSpPr>
        <p:spPr bwMode="auto">
          <a:xfrm>
            <a:off x="4706938" y="5253038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19" name="Oval 51"/>
          <p:cNvSpPr>
            <a:spLocks noChangeArrowheads="1"/>
          </p:cNvSpPr>
          <p:nvPr/>
        </p:nvSpPr>
        <p:spPr bwMode="auto">
          <a:xfrm>
            <a:off x="4959350" y="5253038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0" name="Oval 52"/>
          <p:cNvSpPr>
            <a:spLocks noChangeArrowheads="1"/>
          </p:cNvSpPr>
          <p:nvPr/>
        </p:nvSpPr>
        <p:spPr bwMode="auto">
          <a:xfrm>
            <a:off x="5208588" y="5251450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1" name="Oval 53"/>
          <p:cNvSpPr>
            <a:spLocks noChangeArrowheads="1"/>
          </p:cNvSpPr>
          <p:nvPr/>
        </p:nvSpPr>
        <p:spPr bwMode="auto">
          <a:xfrm>
            <a:off x="5461000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2" name="Oval 54"/>
          <p:cNvSpPr>
            <a:spLocks noChangeArrowheads="1"/>
          </p:cNvSpPr>
          <p:nvPr/>
        </p:nvSpPr>
        <p:spPr bwMode="auto">
          <a:xfrm>
            <a:off x="5711825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3" name="Oval 55"/>
          <p:cNvSpPr>
            <a:spLocks noChangeArrowheads="1"/>
          </p:cNvSpPr>
          <p:nvPr/>
        </p:nvSpPr>
        <p:spPr bwMode="auto">
          <a:xfrm>
            <a:off x="5964238" y="5253038"/>
            <a:ext cx="38100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4" name="Oval 56"/>
          <p:cNvSpPr>
            <a:spLocks noChangeArrowheads="1"/>
          </p:cNvSpPr>
          <p:nvPr/>
        </p:nvSpPr>
        <p:spPr bwMode="auto">
          <a:xfrm>
            <a:off x="2951163" y="55022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5" name="Oval 57"/>
          <p:cNvSpPr>
            <a:spLocks noChangeArrowheads="1"/>
          </p:cNvSpPr>
          <p:nvPr/>
        </p:nvSpPr>
        <p:spPr bwMode="auto">
          <a:xfrm>
            <a:off x="3203575" y="5502275"/>
            <a:ext cx="39688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6" name="Oval 58"/>
          <p:cNvSpPr>
            <a:spLocks noChangeArrowheads="1"/>
          </p:cNvSpPr>
          <p:nvPr/>
        </p:nvSpPr>
        <p:spPr bwMode="auto">
          <a:xfrm>
            <a:off x="3452813" y="550386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7" name="Oval 59"/>
          <p:cNvSpPr>
            <a:spLocks noChangeArrowheads="1"/>
          </p:cNvSpPr>
          <p:nvPr/>
        </p:nvSpPr>
        <p:spPr bwMode="auto">
          <a:xfrm>
            <a:off x="3705225" y="5505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8" name="Oval 60"/>
          <p:cNvSpPr>
            <a:spLocks noChangeArrowheads="1"/>
          </p:cNvSpPr>
          <p:nvPr/>
        </p:nvSpPr>
        <p:spPr bwMode="auto">
          <a:xfrm>
            <a:off x="3956050" y="5505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29" name="Oval 61"/>
          <p:cNvSpPr>
            <a:spLocks noChangeArrowheads="1"/>
          </p:cNvSpPr>
          <p:nvPr/>
        </p:nvSpPr>
        <p:spPr bwMode="auto">
          <a:xfrm>
            <a:off x="4208463" y="5505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0" name="Oval 62"/>
          <p:cNvSpPr>
            <a:spLocks noChangeArrowheads="1"/>
          </p:cNvSpPr>
          <p:nvPr/>
        </p:nvSpPr>
        <p:spPr bwMode="auto">
          <a:xfrm>
            <a:off x="4457700" y="5503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1" name="Oval 63"/>
          <p:cNvSpPr>
            <a:spLocks noChangeArrowheads="1"/>
          </p:cNvSpPr>
          <p:nvPr/>
        </p:nvSpPr>
        <p:spPr bwMode="auto">
          <a:xfrm>
            <a:off x="4706938" y="5503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2" name="Oval 64"/>
          <p:cNvSpPr>
            <a:spLocks noChangeArrowheads="1"/>
          </p:cNvSpPr>
          <p:nvPr/>
        </p:nvSpPr>
        <p:spPr bwMode="auto">
          <a:xfrm>
            <a:off x="4959350" y="5503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3" name="Oval 65"/>
          <p:cNvSpPr>
            <a:spLocks noChangeArrowheads="1"/>
          </p:cNvSpPr>
          <p:nvPr/>
        </p:nvSpPr>
        <p:spPr bwMode="auto">
          <a:xfrm>
            <a:off x="5208588" y="5503863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4" name="Oval 66"/>
          <p:cNvSpPr>
            <a:spLocks noChangeArrowheads="1"/>
          </p:cNvSpPr>
          <p:nvPr/>
        </p:nvSpPr>
        <p:spPr bwMode="auto">
          <a:xfrm>
            <a:off x="5461000" y="550386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5" name="Oval 67"/>
          <p:cNvSpPr>
            <a:spLocks noChangeArrowheads="1"/>
          </p:cNvSpPr>
          <p:nvPr/>
        </p:nvSpPr>
        <p:spPr bwMode="auto">
          <a:xfrm>
            <a:off x="5711825" y="5505450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6" name="Oval 68"/>
          <p:cNvSpPr>
            <a:spLocks noChangeArrowheads="1"/>
          </p:cNvSpPr>
          <p:nvPr/>
        </p:nvSpPr>
        <p:spPr bwMode="auto">
          <a:xfrm>
            <a:off x="5964238" y="5503863"/>
            <a:ext cx="38100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7" name="Oval 69"/>
          <p:cNvSpPr>
            <a:spLocks noChangeArrowheads="1"/>
          </p:cNvSpPr>
          <p:nvPr/>
        </p:nvSpPr>
        <p:spPr bwMode="auto">
          <a:xfrm>
            <a:off x="2954338" y="57562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8" name="Oval 70"/>
          <p:cNvSpPr>
            <a:spLocks noChangeArrowheads="1"/>
          </p:cNvSpPr>
          <p:nvPr/>
        </p:nvSpPr>
        <p:spPr bwMode="auto">
          <a:xfrm>
            <a:off x="3206750" y="57562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39" name="Oval 71"/>
          <p:cNvSpPr>
            <a:spLocks noChangeArrowheads="1"/>
          </p:cNvSpPr>
          <p:nvPr/>
        </p:nvSpPr>
        <p:spPr bwMode="auto">
          <a:xfrm>
            <a:off x="3455988" y="575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0" name="Oval 72"/>
          <p:cNvSpPr>
            <a:spLocks noChangeArrowheads="1"/>
          </p:cNvSpPr>
          <p:nvPr/>
        </p:nvSpPr>
        <p:spPr bwMode="auto">
          <a:xfrm>
            <a:off x="3706813" y="575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1" name="Oval 73"/>
          <p:cNvSpPr>
            <a:spLocks noChangeArrowheads="1"/>
          </p:cNvSpPr>
          <p:nvPr/>
        </p:nvSpPr>
        <p:spPr bwMode="auto">
          <a:xfrm>
            <a:off x="3957638" y="575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2" name="Oval 74"/>
          <p:cNvSpPr>
            <a:spLocks noChangeArrowheads="1"/>
          </p:cNvSpPr>
          <p:nvPr/>
        </p:nvSpPr>
        <p:spPr bwMode="auto">
          <a:xfrm>
            <a:off x="4210050" y="575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3" name="Oval 75"/>
          <p:cNvSpPr>
            <a:spLocks noChangeArrowheads="1"/>
          </p:cNvSpPr>
          <p:nvPr/>
        </p:nvSpPr>
        <p:spPr bwMode="auto">
          <a:xfrm>
            <a:off x="4460875" y="57562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4" name="Oval 76"/>
          <p:cNvSpPr>
            <a:spLocks noChangeArrowheads="1"/>
          </p:cNvSpPr>
          <p:nvPr/>
        </p:nvSpPr>
        <p:spPr bwMode="auto">
          <a:xfrm>
            <a:off x="4710113" y="5756275"/>
            <a:ext cx="39687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5" name="Oval 77"/>
          <p:cNvSpPr>
            <a:spLocks noChangeArrowheads="1"/>
          </p:cNvSpPr>
          <p:nvPr/>
        </p:nvSpPr>
        <p:spPr bwMode="auto">
          <a:xfrm>
            <a:off x="4962525" y="5756275"/>
            <a:ext cx="38100" cy="396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6" name="Oval 78"/>
          <p:cNvSpPr>
            <a:spLocks noChangeArrowheads="1"/>
          </p:cNvSpPr>
          <p:nvPr/>
        </p:nvSpPr>
        <p:spPr bwMode="auto">
          <a:xfrm>
            <a:off x="5211763" y="5756275"/>
            <a:ext cx="39687" cy="38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7" name="Oval 79"/>
          <p:cNvSpPr>
            <a:spLocks noChangeArrowheads="1"/>
          </p:cNvSpPr>
          <p:nvPr/>
        </p:nvSpPr>
        <p:spPr bwMode="auto">
          <a:xfrm>
            <a:off x="5462588" y="575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8" name="Oval 80"/>
          <p:cNvSpPr>
            <a:spLocks noChangeArrowheads="1"/>
          </p:cNvSpPr>
          <p:nvPr/>
        </p:nvSpPr>
        <p:spPr bwMode="auto">
          <a:xfrm>
            <a:off x="5713413" y="5757863"/>
            <a:ext cx="39687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49" name="Oval 81"/>
          <p:cNvSpPr>
            <a:spLocks noChangeArrowheads="1"/>
          </p:cNvSpPr>
          <p:nvPr/>
        </p:nvSpPr>
        <p:spPr bwMode="auto">
          <a:xfrm>
            <a:off x="5965825" y="5757863"/>
            <a:ext cx="39688" cy="396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0" name="AutoShape 82"/>
          <p:cNvSpPr>
            <a:spLocks noChangeArrowheads="1"/>
          </p:cNvSpPr>
          <p:nvPr/>
        </p:nvSpPr>
        <p:spPr bwMode="auto">
          <a:xfrm rot="-5400000">
            <a:off x="3310731" y="4655344"/>
            <a:ext cx="1335088" cy="990600"/>
          </a:xfrm>
          <a:prstGeom prst="triangle">
            <a:avLst>
              <a:gd name="adj" fmla="val 50000"/>
            </a:avLst>
          </a:prstGeom>
          <a:solidFill>
            <a:srgbClr val="99CC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1" name="AutoShape 83"/>
          <p:cNvSpPr>
            <a:spLocks noChangeArrowheads="1"/>
          </p:cNvSpPr>
          <p:nvPr/>
        </p:nvSpPr>
        <p:spPr bwMode="auto">
          <a:xfrm rot="5400000">
            <a:off x="4299744" y="4658519"/>
            <a:ext cx="1335088" cy="990600"/>
          </a:xfrm>
          <a:prstGeom prst="triangle">
            <a:avLst>
              <a:gd name="adj" fmla="val 50000"/>
            </a:avLst>
          </a:prstGeom>
          <a:solidFill>
            <a:srgbClr val="99CC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2" name="Rectangle 84"/>
          <p:cNvSpPr>
            <a:spLocks noChangeArrowheads="1"/>
          </p:cNvSpPr>
          <p:nvPr/>
        </p:nvSpPr>
        <p:spPr bwMode="auto">
          <a:xfrm>
            <a:off x="4098925" y="4640263"/>
            <a:ext cx="250825" cy="1023937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3" name="Rectangle 85"/>
          <p:cNvSpPr>
            <a:spLocks noChangeArrowheads="1"/>
          </p:cNvSpPr>
          <p:nvPr/>
        </p:nvSpPr>
        <p:spPr bwMode="auto">
          <a:xfrm>
            <a:off x="3600450" y="4897438"/>
            <a:ext cx="542925" cy="506412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4" name="Rectangle 86"/>
          <p:cNvSpPr>
            <a:spLocks noChangeArrowheads="1"/>
          </p:cNvSpPr>
          <p:nvPr/>
        </p:nvSpPr>
        <p:spPr bwMode="auto">
          <a:xfrm>
            <a:off x="4606925" y="4633913"/>
            <a:ext cx="250825" cy="1023937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96055" name="Rectangle 87"/>
          <p:cNvSpPr>
            <a:spLocks noChangeArrowheads="1"/>
          </p:cNvSpPr>
          <p:nvPr/>
        </p:nvSpPr>
        <p:spPr bwMode="auto">
          <a:xfrm>
            <a:off x="4816475" y="4891088"/>
            <a:ext cx="542925" cy="506412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596056" name="Group 88"/>
          <p:cNvGrpSpPr>
            <a:grpSpLocks/>
          </p:cNvGrpSpPr>
          <p:nvPr/>
        </p:nvGrpSpPr>
        <p:grpSpPr bwMode="auto">
          <a:xfrm>
            <a:off x="2841625" y="4641850"/>
            <a:ext cx="3263900" cy="1016000"/>
            <a:chOff x="1986" y="3116"/>
            <a:chExt cx="2056" cy="640"/>
          </a:xfrm>
        </p:grpSpPr>
        <p:sp>
          <p:nvSpPr>
            <p:cNvPr id="112743" name="Line 89"/>
            <p:cNvSpPr>
              <a:spLocks noChangeShapeType="1"/>
            </p:cNvSpPr>
            <p:nvPr/>
          </p:nvSpPr>
          <p:spPr bwMode="auto">
            <a:xfrm>
              <a:off x="1988" y="311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4" name="Line 90"/>
            <p:cNvSpPr>
              <a:spLocks noChangeShapeType="1"/>
            </p:cNvSpPr>
            <p:nvPr/>
          </p:nvSpPr>
          <p:spPr bwMode="auto">
            <a:xfrm>
              <a:off x="1986" y="327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5" name="Line 91"/>
            <p:cNvSpPr>
              <a:spLocks noChangeShapeType="1"/>
            </p:cNvSpPr>
            <p:nvPr/>
          </p:nvSpPr>
          <p:spPr bwMode="auto">
            <a:xfrm>
              <a:off x="1990" y="343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6" name="Line 92"/>
            <p:cNvSpPr>
              <a:spLocks noChangeShapeType="1"/>
            </p:cNvSpPr>
            <p:nvPr/>
          </p:nvSpPr>
          <p:spPr bwMode="auto">
            <a:xfrm>
              <a:off x="1986" y="359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7" name="Line 93"/>
            <p:cNvSpPr>
              <a:spLocks noChangeShapeType="1"/>
            </p:cNvSpPr>
            <p:nvPr/>
          </p:nvSpPr>
          <p:spPr bwMode="auto">
            <a:xfrm>
              <a:off x="1990" y="3756"/>
              <a:ext cx="2052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6062" name="Group 94"/>
          <p:cNvGrpSpPr>
            <a:grpSpLocks/>
          </p:cNvGrpSpPr>
          <p:nvPr/>
        </p:nvGrpSpPr>
        <p:grpSpPr bwMode="auto">
          <a:xfrm>
            <a:off x="3098800" y="4392613"/>
            <a:ext cx="2763838" cy="1517650"/>
            <a:chOff x="2148" y="2959"/>
            <a:chExt cx="1741" cy="956"/>
          </a:xfrm>
        </p:grpSpPr>
        <p:sp>
          <p:nvSpPr>
            <p:cNvPr id="112731" name="Line 95"/>
            <p:cNvSpPr>
              <a:spLocks noChangeShapeType="1"/>
            </p:cNvSpPr>
            <p:nvPr/>
          </p:nvSpPr>
          <p:spPr bwMode="auto">
            <a:xfrm>
              <a:off x="2148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2" name="Line 96"/>
            <p:cNvSpPr>
              <a:spLocks noChangeShapeType="1"/>
            </p:cNvSpPr>
            <p:nvPr/>
          </p:nvSpPr>
          <p:spPr bwMode="auto">
            <a:xfrm>
              <a:off x="2306" y="2962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3" name="Line 97"/>
            <p:cNvSpPr>
              <a:spLocks noChangeShapeType="1"/>
            </p:cNvSpPr>
            <p:nvPr/>
          </p:nvSpPr>
          <p:spPr bwMode="auto">
            <a:xfrm>
              <a:off x="2464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4" name="Line 98"/>
            <p:cNvSpPr>
              <a:spLocks noChangeShapeType="1"/>
            </p:cNvSpPr>
            <p:nvPr/>
          </p:nvSpPr>
          <p:spPr bwMode="auto">
            <a:xfrm>
              <a:off x="2623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5" name="Line 99"/>
            <p:cNvSpPr>
              <a:spLocks noChangeShapeType="1"/>
            </p:cNvSpPr>
            <p:nvPr/>
          </p:nvSpPr>
          <p:spPr bwMode="auto">
            <a:xfrm>
              <a:off x="2781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6" name="Line 100"/>
            <p:cNvSpPr>
              <a:spLocks noChangeShapeType="1"/>
            </p:cNvSpPr>
            <p:nvPr/>
          </p:nvSpPr>
          <p:spPr bwMode="auto">
            <a:xfrm>
              <a:off x="2939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7" name="Line 101"/>
            <p:cNvSpPr>
              <a:spLocks noChangeShapeType="1"/>
            </p:cNvSpPr>
            <p:nvPr/>
          </p:nvSpPr>
          <p:spPr bwMode="auto">
            <a:xfrm>
              <a:off x="3097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8" name="Line 102"/>
            <p:cNvSpPr>
              <a:spLocks noChangeShapeType="1"/>
            </p:cNvSpPr>
            <p:nvPr/>
          </p:nvSpPr>
          <p:spPr bwMode="auto">
            <a:xfrm>
              <a:off x="3256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9" name="Line 103"/>
            <p:cNvSpPr>
              <a:spLocks noChangeShapeType="1"/>
            </p:cNvSpPr>
            <p:nvPr/>
          </p:nvSpPr>
          <p:spPr bwMode="auto">
            <a:xfrm>
              <a:off x="3414" y="2962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0" name="Line 104"/>
            <p:cNvSpPr>
              <a:spLocks noChangeShapeType="1"/>
            </p:cNvSpPr>
            <p:nvPr/>
          </p:nvSpPr>
          <p:spPr bwMode="auto">
            <a:xfrm>
              <a:off x="3572" y="2959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1" name="Line 105"/>
            <p:cNvSpPr>
              <a:spLocks noChangeShapeType="1"/>
            </p:cNvSpPr>
            <p:nvPr/>
          </p:nvSpPr>
          <p:spPr bwMode="auto">
            <a:xfrm>
              <a:off x="3731" y="2960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2" name="Line 106"/>
            <p:cNvSpPr>
              <a:spLocks noChangeShapeType="1"/>
            </p:cNvSpPr>
            <p:nvPr/>
          </p:nvSpPr>
          <p:spPr bwMode="auto">
            <a:xfrm>
              <a:off x="3889" y="2963"/>
              <a:ext cx="0" cy="952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6075" name="Rectangle 107"/>
          <p:cNvSpPr>
            <a:spLocks noChangeArrowheads="1"/>
          </p:cNvSpPr>
          <p:nvPr/>
        </p:nvSpPr>
        <p:spPr bwMode="auto">
          <a:xfrm>
            <a:off x="2847975" y="4391025"/>
            <a:ext cx="3255963" cy="15192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2" grpId="0" animBg="1"/>
      <p:bldP spid="595973" grpId="0" animBg="1"/>
      <p:bldP spid="595974" grpId="0" animBg="1"/>
      <p:bldP spid="595975" grpId="0" animBg="1"/>
      <p:bldP spid="595976" grpId="0" animBg="1"/>
      <p:bldP spid="595977" grpId="0" animBg="1"/>
      <p:bldP spid="595978" grpId="0" animBg="1"/>
      <p:bldP spid="595979" grpId="0" animBg="1"/>
      <p:bldP spid="595980" grpId="0" animBg="1"/>
      <p:bldP spid="595981" grpId="0" animBg="1"/>
      <p:bldP spid="595982" grpId="0" animBg="1"/>
      <p:bldP spid="595983" grpId="0" animBg="1"/>
      <p:bldP spid="595984" grpId="0" animBg="1"/>
      <p:bldP spid="595985" grpId="0" animBg="1"/>
      <p:bldP spid="595986" grpId="0" animBg="1"/>
      <p:bldP spid="595987" grpId="0" animBg="1"/>
      <p:bldP spid="595988" grpId="0" animBg="1"/>
      <p:bldP spid="595989" grpId="0" animBg="1"/>
      <p:bldP spid="595990" grpId="0" animBg="1"/>
      <p:bldP spid="595991" grpId="0" animBg="1"/>
      <p:bldP spid="595992" grpId="0" animBg="1"/>
      <p:bldP spid="595993" grpId="0" animBg="1"/>
      <p:bldP spid="595994" grpId="0" animBg="1"/>
      <p:bldP spid="595995" grpId="0" animBg="1"/>
      <p:bldP spid="595996" grpId="0" animBg="1"/>
      <p:bldP spid="595997" grpId="0" animBg="1"/>
      <p:bldP spid="595998" grpId="0" animBg="1"/>
      <p:bldP spid="595999" grpId="0" animBg="1"/>
      <p:bldP spid="596000" grpId="0" animBg="1"/>
      <p:bldP spid="596001" grpId="0" animBg="1"/>
      <p:bldP spid="596002" grpId="0" animBg="1"/>
      <p:bldP spid="596003" grpId="0" animBg="1"/>
      <p:bldP spid="596004" grpId="0" animBg="1"/>
      <p:bldP spid="596005" grpId="0" animBg="1"/>
      <p:bldP spid="596006" grpId="0" animBg="1"/>
      <p:bldP spid="596007" grpId="0" animBg="1"/>
      <p:bldP spid="596008" grpId="0" animBg="1"/>
      <p:bldP spid="596009" grpId="0" animBg="1"/>
      <p:bldP spid="596010" grpId="0" animBg="1"/>
      <p:bldP spid="596011" grpId="0" animBg="1"/>
      <p:bldP spid="596012" grpId="0" animBg="1"/>
      <p:bldP spid="596013" grpId="0" animBg="1"/>
      <p:bldP spid="596014" grpId="0" animBg="1"/>
      <p:bldP spid="596015" grpId="0" animBg="1"/>
      <p:bldP spid="596016" grpId="0" animBg="1"/>
      <p:bldP spid="596017" grpId="0" animBg="1"/>
      <p:bldP spid="596018" grpId="0" animBg="1"/>
      <p:bldP spid="596019" grpId="0" animBg="1"/>
      <p:bldP spid="596020" grpId="0" animBg="1"/>
      <p:bldP spid="596021" grpId="0" animBg="1"/>
      <p:bldP spid="596022" grpId="0" animBg="1"/>
      <p:bldP spid="596023" grpId="0" animBg="1"/>
      <p:bldP spid="596024" grpId="0" animBg="1"/>
      <p:bldP spid="596025" grpId="0" animBg="1"/>
      <p:bldP spid="596026" grpId="0" animBg="1"/>
      <p:bldP spid="596027" grpId="0" animBg="1"/>
      <p:bldP spid="596028" grpId="0" animBg="1"/>
      <p:bldP spid="596029" grpId="0" animBg="1"/>
      <p:bldP spid="596030" grpId="0" animBg="1"/>
      <p:bldP spid="596031" grpId="0" animBg="1"/>
      <p:bldP spid="596032" grpId="0" animBg="1"/>
      <p:bldP spid="596033" grpId="0" animBg="1"/>
      <p:bldP spid="596034" grpId="0" animBg="1"/>
      <p:bldP spid="596035" grpId="0" animBg="1"/>
      <p:bldP spid="596036" grpId="0" animBg="1"/>
      <p:bldP spid="596037" grpId="0" animBg="1"/>
      <p:bldP spid="596038" grpId="0" animBg="1"/>
      <p:bldP spid="596039" grpId="0" animBg="1"/>
      <p:bldP spid="596040" grpId="0" animBg="1"/>
      <p:bldP spid="596041" grpId="0" animBg="1"/>
      <p:bldP spid="596042" grpId="0" animBg="1"/>
      <p:bldP spid="596043" grpId="0" animBg="1"/>
      <p:bldP spid="596044" grpId="0" animBg="1"/>
      <p:bldP spid="596045" grpId="0" animBg="1"/>
      <p:bldP spid="596046" grpId="0" animBg="1"/>
      <p:bldP spid="596047" grpId="0" animBg="1"/>
      <p:bldP spid="596048" grpId="0" animBg="1"/>
      <p:bldP spid="596049" grpId="0" animBg="1"/>
      <p:bldP spid="596050" grpId="0" animBg="1"/>
      <p:bldP spid="596050" grpId="1" animBg="1"/>
      <p:bldP spid="596051" grpId="0" animBg="1"/>
      <p:bldP spid="596051" grpId="1" animBg="1"/>
      <p:bldP spid="596052" grpId="0" animBg="1"/>
      <p:bldP spid="596053" grpId="0" animBg="1"/>
      <p:bldP spid="596054" grpId="0" animBg="1"/>
      <p:bldP spid="596055" grpId="0" animBg="1"/>
      <p:bldP spid="59607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Shadow test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Modify our line side test…</a:t>
            </a:r>
          </a:p>
        </p:txBody>
      </p:sp>
      <p:sp>
        <p:nvSpPr>
          <p:cNvPr id="596996" name="Text Box 4"/>
          <p:cNvSpPr txBox="1">
            <a:spLocks noChangeArrowheads="1"/>
          </p:cNvSpPr>
          <p:nvPr/>
        </p:nvSpPr>
        <p:spPr bwMode="auto">
          <a:xfrm>
            <a:off x="1401763" y="2070100"/>
            <a:ext cx="6380162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4619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58738" algn="l">
              <a:spcBef>
                <a:spcPct val="20000"/>
              </a:spcBef>
              <a:buChar char="•"/>
              <a:tabLst>
                <a:tab pos="4619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bool insideLine(float e)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return (e &gt;= 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bool insideLine(float e, float *f)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return (e == 0) ? shadowTest(f) : (e &gt; 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bool shadowTest(float *f)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	return (f.i == 0) ? (f.j &gt; 0) : (f.i &gt; 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} </a:t>
            </a:r>
          </a:p>
        </p:txBody>
      </p:sp>
      <p:sp>
        <p:nvSpPr>
          <p:cNvPr id="596997" name="AutoShape 5"/>
          <p:cNvSpPr>
            <a:spLocks noChangeArrowheads="1"/>
          </p:cNvSpPr>
          <p:nvPr/>
        </p:nvSpPr>
        <p:spPr bwMode="auto">
          <a:xfrm rot="2764491">
            <a:off x="2096294" y="1642269"/>
            <a:ext cx="1728787" cy="1685925"/>
          </a:xfrm>
          <a:prstGeom prst="plus">
            <a:avLst>
              <a:gd name="adj" fmla="val 39616"/>
            </a:avLst>
          </a:prstGeom>
          <a:solidFill>
            <a:srgbClr val="FF00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99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about shading?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 now we have a simple way to determine which pixels are on.</a:t>
            </a:r>
          </a:p>
          <a:p>
            <a:r>
              <a:rPr lang="en-US" altLang="en-US"/>
              <a:t>Now how do we color the pixel?</a:t>
            </a:r>
          </a:p>
        </p:txBody>
      </p:sp>
      <p:pic>
        <p:nvPicPr>
          <p:cNvPr id="598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248025"/>
            <a:ext cx="25622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8021" name="Text Box 5"/>
          <p:cNvSpPr txBox="1">
            <a:spLocks noChangeArrowheads="1"/>
          </p:cNvSpPr>
          <p:nvPr/>
        </p:nvSpPr>
        <p:spPr bwMode="auto">
          <a:xfrm>
            <a:off x="3192463" y="4537075"/>
            <a:ext cx="5222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0,0,0</a:t>
            </a:r>
          </a:p>
        </p:txBody>
      </p:sp>
      <p:sp>
        <p:nvSpPr>
          <p:cNvPr id="598022" name="Text Box 6"/>
          <p:cNvSpPr txBox="1">
            <a:spLocks noChangeArrowheads="1"/>
          </p:cNvSpPr>
          <p:nvPr/>
        </p:nvSpPr>
        <p:spPr bwMode="auto">
          <a:xfrm>
            <a:off x="4071938" y="5287963"/>
            <a:ext cx="522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1,0,0</a:t>
            </a:r>
          </a:p>
        </p:txBody>
      </p:sp>
      <p:sp>
        <p:nvSpPr>
          <p:cNvPr id="598023" name="Text Box 7"/>
          <p:cNvSpPr txBox="1">
            <a:spLocks noChangeArrowheads="1"/>
          </p:cNvSpPr>
          <p:nvPr/>
        </p:nvSpPr>
        <p:spPr bwMode="auto">
          <a:xfrm>
            <a:off x="4075113" y="3767138"/>
            <a:ext cx="522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0,1,0</a:t>
            </a:r>
          </a:p>
        </p:txBody>
      </p:sp>
      <p:sp>
        <p:nvSpPr>
          <p:cNvPr id="598024" name="Text Box 8"/>
          <p:cNvSpPr txBox="1">
            <a:spLocks noChangeArrowheads="1"/>
          </p:cNvSpPr>
          <p:nvPr/>
        </p:nvSpPr>
        <p:spPr bwMode="auto">
          <a:xfrm>
            <a:off x="4945063" y="4497388"/>
            <a:ext cx="522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/>
              <a:t>1,1,0</a:t>
            </a:r>
          </a:p>
        </p:txBody>
      </p:sp>
      <p:sp>
        <p:nvSpPr>
          <p:cNvPr id="598025" name="Rectangle 9"/>
          <p:cNvSpPr>
            <a:spLocks noChangeArrowheads="1"/>
          </p:cNvSpPr>
          <p:nvPr/>
        </p:nvSpPr>
        <p:spPr bwMode="auto">
          <a:xfrm>
            <a:off x="4437063" y="4224338"/>
            <a:ext cx="63500" cy="635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21" grpId="0"/>
      <p:bldP spid="598022" grpId="0"/>
      <p:bldP spid="598023" grpId="0"/>
      <p:bldP spid="598024" grpId="0"/>
      <p:bldP spid="59802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Interpolation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Want to represent a function over the surface of the triangle</a:t>
            </a:r>
          </a:p>
          <a:p>
            <a:r>
              <a:rPr lang="en-US" altLang="en-US"/>
              <a:t>Many ways to do this…</a:t>
            </a:r>
          </a:p>
          <a:p>
            <a:r>
              <a:rPr lang="en-US" altLang="en-US"/>
              <a:t>Graphics hardware does it implicitly from the values at the corners of the triangle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44463" y="957263"/>
            <a:ext cx="8818562" cy="5272087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Interpolation</a:t>
            </a:r>
          </a:p>
        </p:txBody>
      </p:sp>
      <p:graphicFrame>
        <p:nvGraphicFramePr>
          <p:cNvPr id="60006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4432300" y="3370263"/>
          <a:ext cx="4191000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1" name="Image" r:id="rId3" imgW="9600000" imgH="4622222" progId="Photoshop.Image.9">
                  <p:embed/>
                </p:oleObj>
              </mc:Choice>
              <mc:Fallback>
                <p:oleObj name="Image" r:id="rId3" imgW="9600000" imgH="4622222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3370263"/>
                        <a:ext cx="4191000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FF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971550"/>
          <a:ext cx="356393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2" name="Image" r:id="rId5" imgW="5485714" imgH="7974603" progId="Photoshop.Image.9">
                  <p:embed/>
                </p:oleObj>
              </mc:Choice>
              <mc:Fallback>
                <p:oleObj name="Image" r:id="rId5" imgW="5485714" imgH="7974603" progId="Photoshop.Image.9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71550"/>
                        <a:ext cx="356393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FF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0070" name="Line 6"/>
          <p:cNvSpPr>
            <a:spLocks noChangeShapeType="1"/>
          </p:cNvSpPr>
          <p:nvPr/>
        </p:nvSpPr>
        <p:spPr bwMode="auto">
          <a:xfrm flipV="1">
            <a:off x="6877050" y="2160588"/>
            <a:ext cx="0" cy="1374775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0071" name="Line 7"/>
          <p:cNvSpPr>
            <a:spLocks noChangeShapeType="1"/>
          </p:cNvSpPr>
          <p:nvPr/>
        </p:nvSpPr>
        <p:spPr bwMode="auto">
          <a:xfrm flipV="1">
            <a:off x="8126413" y="3109913"/>
            <a:ext cx="0" cy="684212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0072" name="Line 8"/>
          <p:cNvSpPr>
            <a:spLocks noChangeShapeType="1"/>
          </p:cNvSpPr>
          <p:nvPr/>
        </p:nvSpPr>
        <p:spPr bwMode="auto">
          <a:xfrm flipV="1">
            <a:off x="4970463" y="4899025"/>
            <a:ext cx="0" cy="92075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0073" name="Freeform 9"/>
          <p:cNvSpPr>
            <a:spLocks/>
          </p:cNvSpPr>
          <p:nvPr/>
        </p:nvSpPr>
        <p:spPr bwMode="auto">
          <a:xfrm>
            <a:off x="4957763" y="2171700"/>
            <a:ext cx="3170237" cy="2736850"/>
          </a:xfrm>
          <a:custGeom>
            <a:avLst/>
            <a:gdLst>
              <a:gd name="T0" fmla="*/ 0 w 1997"/>
              <a:gd name="T1" fmla="*/ 2147483647 h 1724"/>
              <a:gd name="T2" fmla="*/ 2147483647 w 1997"/>
              <a:gd name="T3" fmla="*/ 1519655013 h 1724"/>
              <a:gd name="T4" fmla="*/ 2147483647 w 1997"/>
              <a:gd name="T5" fmla="*/ 0 h 1724"/>
              <a:gd name="T6" fmla="*/ 0 w 1997"/>
              <a:gd name="T7" fmla="*/ 2147483647 h 17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97" h="1724">
                <a:moveTo>
                  <a:pt x="0" y="1724"/>
                </a:moveTo>
                <a:lnTo>
                  <a:pt x="1997" y="603"/>
                </a:lnTo>
                <a:lnTo>
                  <a:pt x="1205" y="0"/>
                </a:lnTo>
                <a:lnTo>
                  <a:pt x="0" y="1724"/>
                </a:lnTo>
                <a:close/>
              </a:path>
            </a:pathLst>
          </a:custGeom>
          <a:solidFill>
            <a:srgbClr val="99CC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788988" y="1063625"/>
            <a:ext cx="5222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1,0,0</a:t>
            </a:r>
          </a:p>
        </p:txBody>
      </p:sp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3284538" y="3417888"/>
            <a:ext cx="649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0.5,0,0</a:t>
            </a:r>
          </a:p>
        </p:txBody>
      </p:sp>
      <p:sp>
        <p:nvSpPr>
          <p:cNvPr id="116748" name="Text Box 12"/>
          <p:cNvSpPr txBox="1">
            <a:spLocks noChangeArrowheads="1"/>
          </p:cNvSpPr>
          <p:nvPr/>
        </p:nvSpPr>
        <p:spPr bwMode="auto">
          <a:xfrm>
            <a:off x="854075" y="5748338"/>
            <a:ext cx="522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0,0,0</a:t>
            </a:r>
          </a:p>
        </p:txBody>
      </p:sp>
      <p:sp>
        <p:nvSpPr>
          <p:cNvPr id="600077" name="Text Box 13"/>
          <p:cNvSpPr txBox="1">
            <a:spLocks noChangeArrowheads="1"/>
          </p:cNvSpPr>
          <p:nvPr/>
        </p:nvSpPr>
        <p:spPr bwMode="auto">
          <a:xfrm>
            <a:off x="5716588" y="1287463"/>
            <a:ext cx="2203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Red channel “height field”</a:t>
            </a:r>
          </a:p>
        </p:txBody>
      </p:sp>
      <p:sp>
        <p:nvSpPr>
          <p:cNvPr id="600078" name="Text Box 14"/>
          <p:cNvSpPr txBox="1">
            <a:spLocks noChangeArrowheads="1"/>
          </p:cNvSpPr>
          <p:nvPr/>
        </p:nvSpPr>
        <p:spPr bwMode="auto">
          <a:xfrm>
            <a:off x="6691313" y="2846388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600079" name="Text Box 15"/>
          <p:cNvSpPr txBox="1">
            <a:spLocks noChangeArrowheads="1"/>
          </p:cNvSpPr>
          <p:nvPr/>
        </p:nvSpPr>
        <p:spPr bwMode="auto">
          <a:xfrm>
            <a:off x="8059738" y="3409950"/>
            <a:ext cx="3952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0.5</a:t>
            </a:r>
          </a:p>
        </p:txBody>
      </p:sp>
      <p:sp>
        <p:nvSpPr>
          <p:cNvPr id="600080" name="Text Box 16"/>
          <p:cNvSpPr txBox="1">
            <a:spLocks noChangeArrowheads="1"/>
          </p:cNvSpPr>
          <p:nvPr/>
        </p:nvSpPr>
        <p:spPr bwMode="auto">
          <a:xfrm>
            <a:off x="4730750" y="4830763"/>
            <a:ext cx="268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70" grpId="0" animBg="1"/>
      <p:bldP spid="600071" grpId="0" animBg="1"/>
      <p:bldP spid="600072" grpId="0" animBg="1"/>
      <p:bldP spid="600073" grpId="0" animBg="1"/>
      <p:bldP spid="600077" grpId="0"/>
      <p:bldP spid="600078" grpId="0"/>
      <p:bldP spid="600079" grpId="0"/>
      <p:bldP spid="60008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44463" y="957263"/>
            <a:ext cx="8818562" cy="5272087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 you compute this plane?</a:t>
            </a:r>
          </a:p>
        </p:txBody>
      </p:sp>
      <p:sp>
        <p:nvSpPr>
          <p:cNvPr id="6010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Equation of a plane</a:t>
            </a:r>
          </a:p>
        </p:txBody>
      </p:sp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4432300" y="3370263"/>
          <a:ext cx="4191000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0" name="Image" r:id="rId3" imgW="9600000" imgH="4622222" progId="Photoshop.Image.9">
                  <p:embed/>
                </p:oleObj>
              </mc:Choice>
              <mc:Fallback>
                <p:oleObj name="Image" r:id="rId3" imgW="9600000" imgH="4622222" progId="Photoshop.Image.9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3370263"/>
                        <a:ext cx="4191000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Line 6"/>
          <p:cNvSpPr>
            <a:spLocks noChangeShapeType="1"/>
          </p:cNvSpPr>
          <p:nvPr/>
        </p:nvSpPr>
        <p:spPr bwMode="auto">
          <a:xfrm flipV="1">
            <a:off x="6877050" y="2160588"/>
            <a:ext cx="0" cy="1374775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7767" name="Line 7"/>
          <p:cNvSpPr>
            <a:spLocks noChangeShapeType="1"/>
          </p:cNvSpPr>
          <p:nvPr/>
        </p:nvSpPr>
        <p:spPr bwMode="auto">
          <a:xfrm flipV="1">
            <a:off x="8126413" y="3109913"/>
            <a:ext cx="0" cy="684212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7768" name="Line 8"/>
          <p:cNvSpPr>
            <a:spLocks noChangeShapeType="1"/>
          </p:cNvSpPr>
          <p:nvPr/>
        </p:nvSpPr>
        <p:spPr bwMode="auto">
          <a:xfrm flipV="1">
            <a:off x="4970463" y="4899025"/>
            <a:ext cx="0" cy="92075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7769" name="Text Box 9"/>
          <p:cNvSpPr txBox="1">
            <a:spLocks noChangeArrowheads="1"/>
          </p:cNvSpPr>
          <p:nvPr/>
        </p:nvSpPr>
        <p:spPr bwMode="auto">
          <a:xfrm>
            <a:off x="6691313" y="2846388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117770" name="Text Box 10"/>
          <p:cNvSpPr txBox="1">
            <a:spLocks noChangeArrowheads="1"/>
          </p:cNvSpPr>
          <p:nvPr/>
        </p:nvSpPr>
        <p:spPr bwMode="auto">
          <a:xfrm>
            <a:off x="8059738" y="3409950"/>
            <a:ext cx="3952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0.5</a:t>
            </a:r>
          </a:p>
        </p:txBody>
      </p:sp>
      <p:sp>
        <p:nvSpPr>
          <p:cNvPr id="117771" name="Text Box 11"/>
          <p:cNvSpPr txBox="1">
            <a:spLocks noChangeArrowheads="1"/>
          </p:cNvSpPr>
          <p:nvPr/>
        </p:nvSpPr>
        <p:spPr bwMode="auto">
          <a:xfrm>
            <a:off x="4730750" y="4830763"/>
            <a:ext cx="268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0</a:t>
            </a:r>
          </a:p>
        </p:txBody>
      </p:sp>
      <p:sp>
        <p:nvSpPr>
          <p:cNvPr id="601100" name="Text Box 12"/>
          <p:cNvSpPr txBox="1">
            <a:spLocks noChangeArrowheads="1"/>
          </p:cNvSpPr>
          <p:nvPr/>
        </p:nvSpPr>
        <p:spPr bwMode="auto">
          <a:xfrm>
            <a:off x="7488238" y="2365375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e2</a:t>
            </a:r>
          </a:p>
        </p:txBody>
      </p:sp>
      <p:sp>
        <p:nvSpPr>
          <p:cNvPr id="601101" name="Text Box 13"/>
          <p:cNvSpPr txBox="1">
            <a:spLocks noChangeArrowheads="1"/>
          </p:cNvSpPr>
          <p:nvPr/>
        </p:nvSpPr>
        <p:spPr bwMode="auto">
          <a:xfrm>
            <a:off x="6207125" y="2471738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e1</a:t>
            </a:r>
          </a:p>
        </p:txBody>
      </p:sp>
      <p:sp>
        <p:nvSpPr>
          <p:cNvPr id="601102" name="Text Box 14"/>
          <p:cNvSpPr txBox="1">
            <a:spLocks noChangeArrowheads="1"/>
          </p:cNvSpPr>
          <p:nvPr/>
        </p:nvSpPr>
        <p:spPr bwMode="auto">
          <a:xfrm>
            <a:off x="7262813" y="1919288"/>
            <a:ext cx="765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e1 x e2</a:t>
            </a:r>
          </a:p>
        </p:txBody>
      </p:sp>
      <p:sp>
        <p:nvSpPr>
          <p:cNvPr id="601103" name="Oval 15"/>
          <p:cNvSpPr>
            <a:spLocks noChangeArrowheads="1"/>
          </p:cNvSpPr>
          <p:nvPr/>
        </p:nvSpPr>
        <p:spPr bwMode="auto">
          <a:xfrm>
            <a:off x="7175500" y="3965575"/>
            <a:ext cx="87313" cy="428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1104" name="Line 16"/>
          <p:cNvSpPr>
            <a:spLocks noChangeShapeType="1"/>
          </p:cNvSpPr>
          <p:nvPr/>
        </p:nvSpPr>
        <p:spPr bwMode="auto">
          <a:xfrm flipV="1">
            <a:off x="7216775" y="3211513"/>
            <a:ext cx="0" cy="765175"/>
          </a:xfrm>
          <a:prstGeom prst="line">
            <a:avLst/>
          </a:prstGeom>
          <a:noFill/>
          <a:ln w="9525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05" name="Text Box 17"/>
          <p:cNvSpPr txBox="1">
            <a:spLocks noChangeArrowheads="1"/>
          </p:cNvSpPr>
          <p:nvPr/>
        </p:nvSpPr>
        <p:spPr bwMode="auto">
          <a:xfrm>
            <a:off x="7188200" y="3851275"/>
            <a:ext cx="303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P</a:t>
            </a:r>
          </a:p>
        </p:txBody>
      </p:sp>
      <p:sp>
        <p:nvSpPr>
          <p:cNvPr id="117778" name="Freeform 18"/>
          <p:cNvSpPr>
            <a:spLocks/>
          </p:cNvSpPr>
          <p:nvPr/>
        </p:nvSpPr>
        <p:spPr bwMode="auto">
          <a:xfrm>
            <a:off x="4957763" y="2171700"/>
            <a:ext cx="3170237" cy="2736850"/>
          </a:xfrm>
          <a:custGeom>
            <a:avLst/>
            <a:gdLst>
              <a:gd name="T0" fmla="*/ 0 w 1997"/>
              <a:gd name="T1" fmla="*/ 2147483647 h 1724"/>
              <a:gd name="T2" fmla="*/ 2147483647 w 1997"/>
              <a:gd name="T3" fmla="*/ 1519655013 h 1724"/>
              <a:gd name="T4" fmla="*/ 2147483647 w 1997"/>
              <a:gd name="T5" fmla="*/ 0 h 1724"/>
              <a:gd name="T6" fmla="*/ 0 w 1997"/>
              <a:gd name="T7" fmla="*/ 2147483647 h 17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97" h="1724">
                <a:moveTo>
                  <a:pt x="0" y="1724"/>
                </a:moveTo>
                <a:lnTo>
                  <a:pt x="1997" y="603"/>
                </a:lnTo>
                <a:lnTo>
                  <a:pt x="1205" y="0"/>
                </a:lnTo>
                <a:lnTo>
                  <a:pt x="0" y="1724"/>
                </a:lnTo>
                <a:close/>
              </a:path>
            </a:pathLst>
          </a:custGeom>
          <a:solidFill>
            <a:srgbClr val="99CC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07" name="Line 19"/>
          <p:cNvSpPr>
            <a:spLocks noChangeShapeType="1"/>
          </p:cNvSpPr>
          <p:nvPr/>
        </p:nvSpPr>
        <p:spPr bwMode="auto">
          <a:xfrm flipH="1">
            <a:off x="6080125" y="2154238"/>
            <a:ext cx="785813" cy="1123950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08" name="Line 20"/>
          <p:cNvSpPr>
            <a:spLocks noChangeShapeType="1"/>
          </p:cNvSpPr>
          <p:nvPr/>
        </p:nvSpPr>
        <p:spPr bwMode="auto">
          <a:xfrm rot="16338087" flipH="1">
            <a:off x="7027069" y="2013744"/>
            <a:ext cx="785812" cy="1123950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09" name="Line 21"/>
          <p:cNvSpPr>
            <a:spLocks noChangeShapeType="1"/>
          </p:cNvSpPr>
          <p:nvPr/>
        </p:nvSpPr>
        <p:spPr bwMode="auto">
          <a:xfrm rot="9158059" flipH="1">
            <a:off x="6862763" y="1649413"/>
            <a:ext cx="785812" cy="1123950"/>
          </a:xfrm>
          <a:prstGeom prst="line">
            <a:avLst/>
          </a:prstGeom>
          <a:noFill/>
          <a:ln w="50800">
            <a:solidFill>
              <a:srgbClr val="F8F8F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10" name="Freeform 22"/>
          <p:cNvSpPr>
            <a:spLocks/>
          </p:cNvSpPr>
          <p:nvPr/>
        </p:nvSpPr>
        <p:spPr bwMode="auto">
          <a:xfrm>
            <a:off x="7197725" y="2754313"/>
            <a:ext cx="160338" cy="207962"/>
          </a:xfrm>
          <a:custGeom>
            <a:avLst/>
            <a:gdLst>
              <a:gd name="T0" fmla="*/ 0 w 101"/>
              <a:gd name="T1" fmla="*/ 0 h 131"/>
              <a:gd name="T2" fmla="*/ 254537369 w 101"/>
              <a:gd name="T3" fmla="*/ 118446265 h 131"/>
              <a:gd name="T4" fmla="*/ 229335728 w 101"/>
              <a:gd name="T5" fmla="*/ 330138881 h 1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1" h="131">
                <a:moveTo>
                  <a:pt x="0" y="0"/>
                </a:moveTo>
                <a:lnTo>
                  <a:pt x="101" y="47"/>
                </a:lnTo>
                <a:lnTo>
                  <a:pt x="91" y="131"/>
                </a:lnTo>
              </a:path>
            </a:pathLst>
          </a:custGeom>
          <a:noFill/>
          <a:ln w="25400" cap="flat" cmpd="sng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1111" name="Oval 23"/>
          <p:cNvSpPr>
            <a:spLocks noChangeArrowheads="1"/>
          </p:cNvSpPr>
          <p:nvPr/>
        </p:nvSpPr>
        <p:spPr bwMode="auto">
          <a:xfrm>
            <a:off x="4913313" y="4857750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1112" name="Oval 24"/>
          <p:cNvSpPr>
            <a:spLocks noChangeArrowheads="1"/>
          </p:cNvSpPr>
          <p:nvPr/>
        </p:nvSpPr>
        <p:spPr bwMode="auto">
          <a:xfrm>
            <a:off x="8086725" y="3068638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1113" name="Oval 25"/>
          <p:cNvSpPr>
            <a:spLocks noChangeArrowheads="1"/>
          </p:cNvSpPr>
          <p:nvPr/>
        </p:nvSpPr>
        <p:spPr bwMode="auto">
          <a:xfrm>
            <a:off x="6815138" y="2122488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100" grpId="0"/>
      <p:bldP spid="601101" grpId="0"/>
      <p:bldP spid="601102" grpId="0"/>
      <p:bldP spid="601103" grpId="0" animBg="1"/>
      <p:bldP spid="601104" grpId="0" animBg="1"/>
      <p:bldP spid="601105" grpId="0"/>
      <p:bldP spid="601107" grpId="0" animBg="1"/>
      <p:bldP spid="601108" grpId="0" animBg="1"/>
      <p:bldP spid="601109" grpId="0" animBg="1"/>
      <p:bldP spid="601110" grpId="0" animBg="1"/>
      <p:bldP spid="601111" grpId="0" animBg="1"/>
      <p:bldP spid="601112" grpId="0" animBg="1"/>
      <p:bldP spid="6011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44463" y="957263"/>
            <a:ext cx="8818562" cy="5272087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Barycentric coordinates</a:t>
            </a:r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273050" y="971550"/>
          <a:ext cx="3563938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2" name="Image" r:id="rId3" imgW="5485714" imgH="7974603" progId="Photoshop.Image.9">
                  <p:embed/>
                </p:oleObj>
              </mc:Choice>
              <mc:Fallback>
                <p:oleObj name="Image" r:id="rId3" imgW="5485714" imgH="7974603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971550"/>
                        <a:ext cx="3563938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755650" y="1063625"/>
            <a:ext cx="344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v1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3217863" y="3414713"/>
            <a:ext cx="344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v0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800100" y="5764213"/>
            <a:ext cx="3444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v2</a:t>
            </a:r>
          </a:p>
        </p:txBody>
      </p:sp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2036763" y="3130550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P</a:t>
            </a:r>
          </a:p>
        </p:txBody>
      </p:sp>
      <p:sp>
        <p:nvSpPr>
          <p:cNvPr id="479241" name="Line 9"/>
          <p:cNvSpPr>
            <a:spLocks noChangeShapeType="1"/>
          </p:cNvSpPr>
          <p:nvPr/>
        </p:nvSpPr>
        <p:spPr bwMode="auto">
          <a:xfrm flipH="1" flipV="1">
            <a:off x="974725" y="1331913"/>
            <a:ext cx="1117600" cy="2084387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8794" name="Oval 10"/>
          <p:cNvSpPr>
            <a:spLocks noChangeArrowheads="1"/>
          </p:cNvSpPr>
          <p:nvPr/>
        </p:nvSpPr>
        <p:spPr bwMode="auto">
          <a:xfrm>
            <a:off x="938213" y="13049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79243" name="Line 11"/>
          <p:cNvSpPr>
            <a:spLocks noChangeShapeType="1"/>
          </p:cNvSpPr>
          <p:nvPr/>
        </p:nvSpPr>
        <p:spPr bwMode="auto">
          <a:xfrm flipH="1" flipV="1">
            <a:off x="2084388" y="3419475"/>
            <a:ext cx="1128712" cy="142875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9244" name="Line 12"/>
          <p:cNvSpPr>
            <a:spLocks noChangeShapeType="1"/>
          </p:cNvSpPr>
          <p:nvPr/>
        </p:nvSpPr>
        <p:spPr bwMode="auto">
          <a:xfrm flipV="1">
            <a:off x="982663" y="3430588"/>
            <a:ext cx="1101725" cy="2319337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8797" name="Oval 13"/>
          <p:cNvSpPr>
            <a:spLocks noChangeArrowheads="1"/>
          </p:cNvSpPr>
          <p:nvPr/>
        </p:nvSpPr>
        <p:spPr bwMode="auto">
          <a:xfrm>
            <a:off x="3165475" y="35274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8798" name="Oval 14"/>
          <p:cNvSpPr>
            <a:spLocks noChangeArrowheads="1"/>
          </p:cNvSpPr>
          <p:nvPr/>
        </p:nvSpPr>
        <p:spPr bwMode="auto">
          <a:xfrm>
            <a:off x="941388" y="572452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79247" name="Oval 15"/>
          <p:cNvSpPr>
            <a:spLocks noChangeArrowheads="1"/>
          </p:cNvSpPr>
          <p:nvPr/>
        </p:nvSpPr>
        <p:spPr bwMode="auto">
          <a:xfrm>
            <a:off x="2070100" y="3398838"/>
            <a:ext cx="42863" cy="42862"/>
          </a:xfrm>
          <a:prstGeom prst="ellipse">
            <a:avLst/>
          </a:prstGeom>
          <a:solidFill>
            <a:srgbClr val="FFFFFF"/>
          </a:solidFill>
          <a:ln w="25400" algn="ctr">
            <a:solidFill>
              <a:srgbClr val="F8F8F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79248" name="Text Box 16"/>
          <p:cNvSpPr txBox="1">
            <a:spLocks noChangeArrowheads="1"/>
          </p:cNvSpPr>
          <p:nvPr/>
        </p:nvSpPr>
        <p:spPr bwMode="auto">
          <a:xfrm>
            <a:off x="2120900" y="3840163"/>
            <a:ext cx="366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A</a:t>
            </a:r>
            <a:r>
              <a:rPr lang="en-US" altLang="en-US" sz="1400" baseline="-25000">
                <a:solidFill>
                  <a:srgbClr val="F8F8F8"/>
                </a:solidFill>
              </a:rPr>
              <a:t>1</a:t>
            </a:r>
          </a:p>
        </p:txBody>
      </p:sp>
      <p:sp>
        <p:nvSpPr>
          <p:cNvPr id="479249" name="Text Box 17"/>
          <p:cNvSpPr txBox="1">
            <a:spLocks noChangeArrowheads="1"/>
          </p:cNvSpPr>
          <p:nvPr/>
        </p:nvSpPr>
        <p:spPr bwMode="auto">
          <a:xfrm>
            <a:off x="1231900" y="3206750"/>
            <a:ext cx="366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A</a:t>
            </a:r>
            <a:r>
              <a:rPr lang="en-US" altLang="en-US" sz="1400" baseline="-25000">
                <a:solidFill>
                  <a:srgbClr val="F8F8F8"/>
                </a:solidFill>
              </a:rPr>
              <a:t>0</a:t>
            </a:r>
          </a:p>
        </p:txBody>
      </p:sp>
      <p:sp>
        <p:nvSpPr>
          <p:cNvPr id="479250" name="Text Box 18"/>
          <p:cNvSpPr txBox="1">
            <a:spLocks noChangeArrowheads="1"/>
          </p:cNvSpPr>
          <p:nvPr/>
        </p:nvSpPr>
        <p:spPr bwMode="auto">
          <a:xfrm>
            <a:off x="1933575" y="2611438"/>
            <a:ext cx="366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A</a:t>
            </a:r>
            <a:r>
              <a:rPr lang="en-US" altLang="en-US" sz="1400" baseline="-25000">
                <a:solidFill>
                  <a:srgbClr val="F8F8F8"/>
                </a:solidFill>
              </a:rPr>
              <a:t>2</a:t>
            </a:r>
          </a:p>
        </p:txBody>
      </p:sp>
      <p:sp>
        <p:nvSpPr>
          <p:cNvPr id="479251" name="Text Box 19"/>
          <p:cNvSpPr txBox="1">
            <a:spLocks noChangeArrowheads="1"/>
          </p:cNvSpPr>
          <p:nvPr/>
        </p:nvSpPr>
        <p:spPr bwMode="auto">
          <a:xfrm>
            <a:off x="3887788" y="1154113"/>
            <a:ext cx="506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P = (A</a:t>
            </a:r>
            <a:r>
              <a:rPr lang="en-US" altLang="en-US" sz="2400" baseline="-25000">
                <a:solidFill>
                  <a:schemeClr val="bg1"/>
                </a:solidFill>
              </a:rPr>
              <a:t>0</a:t>
            </a:r>
            <a:r>
              <a:rPr lang="en-US" altLang="en-US" sz="2400">
                <a:solidFill>
                  <a:schemeClr val="bg1"/>
                </a:solidFill>
              </a:rPr>
              <a:t>/A) v0 + (A</a:t>
            </a:r>
            <a:r>
              <a:rPr lang="en-US" altLang="en-US" sz="2400" baseline="-250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/A) v1 + (A</a:t>
            </a:r>
            <a:r>
              <a:rPr lang="en-US" altLang="en-US" sz="2400" baseline="-250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/A) v2</a:t>
            </a:r>
          </a:p>
        </p:txBody>
      </p:sp>
      <p:sp>
        <p:nvSpPr>
          <p:cNvPr id="479252" name="Text Box 20"/>
          <p:cNvSpPr txBox="1">
            <a:spLocks noChangeArrowheads="1"/>
          </p:cNvSpPr>
          <p:nvPr/>
        </p:nvSpPr>
        <p:spPr bwMode="auto">
          <a:xfrm>
            <a:off x="4638675" y="1854200"/>
            <a:ext cx="3559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P = </a:t>
            </a: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0</a:t>
            </a:r>
            <a:r>
              <a:rPr lang="en-US" altLang="en-US" sz="2400">
                <a:solidFill>
                  <a:schemeClr val="bg1"/>
                </a:solidFill>
              </a:rPr>
              <a:t> v0 + </a:t>
            </a: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 v1 + </a:t>
            </a: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 v2</a:t>
            </a:r>
          </a:p>
        </p:txBody>
      </p:sp>
      <p:sp>
        <p:nvSpPr>
          <p:cNvPr id="479253" name="Text Box 21"/>
          <p:cNvSpPr txBox="1">
            <a:spLocks noChangeArrowheads="1"/>
          </p:cNvSpPr>
          <p:nvPr/>
        </p:nvSpPr>
        <p:spPr bwMode="auto">
          <a:xfrm>
            <a:off x="5094288" y="2652713"/>
            <a:ext cx="239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0</a:t>
            </a:r>
            <a:r>
              <a:rPr lang="en-US" altLang="en-US" sz="2400">
                <a:solidFill>
                  <a:schemeClr val="bg1"/>
                </a:solidFill>
              </a:rPr>
              <a:t> + </a:t>
            </a: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 + </a:t>
            </a:r>
            <a:r>
              <a:rPr lang="en-US" altLang="en-US" sz="2400">
                <a:solidFill>
                  <a:schemeClr val="bg1"/>
                </a:solidFill>
                <a:latin typeface="Symbol" pitchFamily="18" charset="2"/>
              </a:rPr>
              <a:t>a</a:t>
            </a:r>
            <a:r>
              <a:rPr lang="en-US" altLang="en-US" sz="2400" baseline="-250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  = 1</a:t>
            </a:r>
          </a:p>
        </p:txBody>
      </p:sp>
      <p:sp>
        <p:nvSpPr>
          <p:cNvPr id="479254" name="Text Box 22"/>
          <p:cNvSpPr txBox="1">
            <a:spLocks noChangeArrowheads="1"/>
          </p:cNvSpPr>
          <p:nvPr/>
        </p:nvSpPr>
        <p:spPr bwMode="auto">
          <a:xfrm>
            <a:off x="4418013" y="3233738"/>
            <a:ext cx="389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(A</a:t>
            </a:r>
            <a:r>
              <a:rPr lang="en-US" altLang="en-US" sz="2400" baseline="-25000">
                <a:solidFill>
                  <a:schemeClr val="bg1"/>
                </a:solidFill>
              </a:rPr>
              <a:t>0</a:t>
            </a:r>
            <a:r>
              <a:rPr lang="en-US" altLang="en-US" sz="2400">
                <a:solidFill>
                  <a:schemeClr val="bg1"/>
                </a:solidFill>
              </a:rPr>
              <a:t>/A) + (A</a:t>
            </a:r>
            <a:r>
              <a:rPr lang="en-US" altLang="en-US" sz="2400" baseline="-250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/A) + (A</a:t>
            </a:r>
            <a:r>
              <a:rPr lang="en-US" altLang="en-US" sz="2400" baseline="-250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/A)  = 1</a:t>
            </a:r>
          </a:p>
        </p:txBody>
      </p:sp>
      <p:sp>
        <p:nvSpPr>
          <p:cNvPr id="479255" name="Text Box 23"/>
          <p:cNvSpPr txBox="1">
            <a:spLocks noChangeArrowheads="1"/>
          </p:cNvSpPr>
          <p:nvPr/>
        </p:nvSpPr>
        <p:spPr bwMode="auto">
          <a:xfrm>
            <a:off x="4851400" y="4200525"/>
            <a:ext cx="35639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</a:rPr>
              <a:t>Remember: this is done in screen space!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0" grpId="0"/>
      <p:bldP spid="479241" grpId="0" animBg="1"/>
      <p:bldP spid="479243" grpId="0" animBg="1"/>
      <p:bldP spid="479244" grpId="0" animBg="1"/>
      <p:bldP spid="479247" grpId="0" animBg="1"/>
      <p:bldP spid="479248" grpId="0"/>
      <p:bldP spid="479249" grpId="0"/>
      <p:bldP spid="479250" grpId="0"/>
      <p:bldP spid="479251" grpId="0"/>
      <p:bldP spid="479252" grpId="0"/>
      <p:bldP spid="479253" grpId="0"/>
      <p:bldP spid="479254" grpId="0"/>
      <p:bldP spid="4792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application does a lot of things we are </a:t>
            </a:r>
            <a:r>
              <a:rPr lang="en-US" altLang="en-US" b="1"/>
              <a:t>not</a:t>
            </a:r>
            <a:r>
              <a:rPr lang="en-US" altLang="en-US"/>
              <a:t> going to talk about in this class</a:t>
            </a:r>
          </a:p>
          <a:p>
            <a:pPr lvl="1"/>
            <a:r>
              <a:rPr lang="en-US" altLang="en-US"/>
              <a:t>Maintain data structures</a:t>
            </a:r>
          </a:p>
          <a:p>
            <a:pPr lvl="1"/>
            <a:r>
              <a:rPr lang="en-US" altLang="en-US"/>
              <a:t>Handle user input</a:t>
            </a:r>
          </a:p>
          <a:p>
            <a:pPr lvl="1"/>
            <a:r>
              <a:rPr lang="en-US" altLang="en-US"/>
              <a:t>File I/O</a:t>
            </a:r>
          </a:p>
          <a:p>
            <a:pPr lvl="1"/>
            <a:r>
              <a:rPr lang="en-US" altLang="en-US"/>
              <a:t>Artificial intelligence</a:t>
            </a:r>
          </a:p>
          <a:p>
            <a:pPr lvl="1"/>
            <a:r>
              <a:rPr lang="en-US" altLang="en-US"/>
              <a:t>Networking</a:t>
            </a:r>
          </a:p>
          <a:p>
            <a:r>
              <a:rPr lang="en-US" altLang="en-US"/>
              <a:t>We are only going to focus on the graphics aspects of the main application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Interpolants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You can interpolate:</a:t>
            </a:r>
          </a:p>
          <a:p>
            <a:pPr lvl="1"/>
            <a:r>
              <a:rPr lang="en-US" altLang="en-US"/>
              <a:t>Colors (typically 4 – red, green, blue, alpha)</a:t>
            </a:r>
          </a:p>
          <a:p>
            <a:pPr lvl="1"/>
            <a:r>
              <a:rPr lang="en-US" altLang="en-US"/>
              <a:t>Depth (1)</a:t>
            </a:r>
          </a:p>
          <a:p>
            <a:pPr lvl="1"/>
            <a:r>
              <a:rPr lang="en-US" altLang="en-US"/>
              <a:t>Normals (3)</a:t>
            </a:r>
          </a:p>
          <a:p>
            <a:pPr lvl="1"/>
            <a:r>
              <a:rPr lang="en-US" altLang="en-US"/>
              <a:t>Texture coordinates  (1,2,3)</a:t>
            </a:r>
          </a:p>
          <a:p>
            <a:pPr lvl="1"/>
            <a:r>
              <a:rPr lang="en-US" altLang="en-US"/>
              <a:t>etc.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Status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 now we have an algorithm that goes through the bounding box and determines which pixels should be rasterized by the triangle</a:t>
            </a:r>
          </a:p>
          <a:p>
            <a:r>
              <a:rPr lang="en-US" altLang="en-US"/>
              <a:t>Then we must work out the interpolated value separately for each pixel</a:t>
            </a:r>
          </a:p>
          <a:p>
            <a:r>
              <a:rPr lang="en-US" altLang="en-US"/>
              <a:t>Very inefficient…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Edge-walking rasterization</a:t>
            </a:r>
          </a:p>
        </p:txBody>
      </p:sp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2786063" y="1163638"/>
          <a:ext cx="356393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3" name="Image" r:id="rId3" imgW="5485714" imgH="7974603" progId="Photoshop.Image.9">
                  <p:embed/>
                </p:oleObj>
              </mc:Choice>
              <mc:Fallback>
                <p:oleObj name="Image" r:id="rId3" imgW="5485714" imgH="7974603" progId="Photoshop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1163638"/>
                        <a:ext cx="356393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3268663" y="1255713"/>
            <a:ext cx="344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v1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313113" y="5956300"/>
            <a:ext cx="344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v2</a:t>
            </a:r>
          </a:p>
        </p:txBody>
      </p:sp>
      <p:grpSp>
        <p:nvGrpSpPr>
          <p:cNvPr id="121862" name="Group 6"/>
          <p:cNvGrpSpPr>
            <a:grpSpLocks/>
          </p:cNvGrpSpPr>
          <p:nvPr/>
        </p:nvGrpSpPr>
        <p:grpSpPr bwMode="auto">
          <a:xfrm>
            <a:off x="2614613" y="1416050"/>
            <a:ext cx="4124325" cy="2657475"/>
            <a:chOff x="1455" y="1398"/>
            <a:chExt cx="2784" cy="1674"/>
          </a:xfrm>
        </p:grpSpPr>
        <p:sp>
          <p:nvSpPr>
            <p:cNvPr id="121919" name="Line 7"/>
            <p:cNvSpPr>
              <a:spLocks noChangeShapeType="1"/>
            </p:cNvSpPr>
            <p:nvPr/>
          </p:nvSpPr>
          <p:spPr bwMode="auto">
            <a:xfrm>
              <a:off x="1461" y="139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0" name="Line 8"/>
            <p:cNvSpPr>
              <a:spLocks noChangeShapeType="1"/>
            </p:cNvSpPr>
            <p:nvPr/>
          </p:nvSpPr>
          <p:spPr bwMode="auto">
            <a:xfrm>
              <a:off x="1455" y="158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1" name="Line 9"/>
            <p:cNvSpPr>
              <a:spLocks noChangeShapeType="1"/>
            </p:cNvSpPr>
            <p:nvPr/>
          </p:nvSpPr>
          <p:spPr bwMode="auto">
            <a:xfrm>
              <a:off x="1461" y="177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2" name="Line 10"/>
            <p:cNvSpPr>
              <a:spLocks noChangeShapeType="1"/>
            </p:cNvSpPr>
            <p:nvPr/>
          </p:nvSpPr>
          <p:spPr bwMode="auto">
            <a:xfrm>
              <a:off x="1458" y="195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3" name="Line 11"/>
            <p:cNvSpPr>
              <a:spLocks noChangeShapeType="1"/>
            </p:cNvSpPr>
            <p:nvPr/>
          </p:nvSpPr>
          <p:spPr bwMode="auto">
            <a:xfrm>
              <a:off x="1458" y="214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4" name="Line 12"/>
            <p:cNvSpPr>
              <a:spLocks noChangeShapeType="1"/>
            </p:cNvSpPr>
            <p:nvPr/>
          </p:nvSpPr>
          <p:spPr bwMode="auto">
            <a:xfrm>
              <a:off x="1458" y="232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5" name="Line 13"/>
            <p:cNvSpPr>
              <a:spLocks noChangeShapeType="1"/>
            </p:cNvSpPr>
            <p:nvPr/>
          </p:nvSpPr>
          <p:spPr bwMode="auto">
            <a:xfrm>
              <a:off x="1455" y="251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6" name="Line 14"/>
            <p:cNvSpPr>
              <a:spLocks noChangeShapeType="1"/>
            </p:cNvSpPr>
            <p:nvPr/>
          </p:nvSpPr>
          <p:spPr bwMode="auto">
            <a:xfrm>
              <a:off x="1461" y="270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7" name="Line 15"/>
            <p:cNvSpPr>
              <a:spLocks noChangeShapeType="1"/>
            </p:cNvSpPr>
            <p:nvPr/>
          </p:nvSpPr>
          <p:spPr bwMode="auto">
            <a:xfrm>
              <a:off x="1455" y="288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8" name="Line 16"/>
            <p:cNvSpPr>
              <a:spLocks noChangeShapeType="1"/>
            </p:cNvSpPr>
            <p:nvPr/>
          </p:nvSpPr>
          <p:spPr bwMode="auto">
            <a:xfrm>
              <a:off x="1461" y="307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1863" name="Group 17"/>
          <p:cNvGrpSpPr>
            <a:grpSpLocks/>
          </p:cNvGrpSpPr>
          <p:nvPr/>
        </p:nvGrpSpPr>
        <p:grpSpPr bwMode="auto">
          <a:xfrm>
            <a:off x="2757488" y="1258888"/>
            <a:ext cx="3838575" cy="5105400"/>
            <a:chOff x="1641" y="1026"/>
            <a:chExt cx="2418" cy="2250"/>
          </a:xfrm>
        </p:grpSpPr>
        <p:sp>
          <p:nvSpPr>
            <p:cNvPr id="121905" name="Line 18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06" name="Line 19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07" name="Line 20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08" name="Line 21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09" name="Line 22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0" name="Line 23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1" name="Line 24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2" name="Line 25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3" name="Line 26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4" name="Line 27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5" name="Line 28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6" name="Line 29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7" name="Line 30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8" name="Line 31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864" name="Line 32"/>
          <p:cNvSpPr>
            <a:spLocks noChangeShapeType="1"/>
          </p:cNvSpPr>
          <p:nvPr/>
        </p:nvSpPr>
        <p:spPr bwMode="auto">
          <a:xfrm>
            <a:off x="2625725" y="437038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5" name="Line 33"/>
          <p:cNvSpPr>
            <a:spLocks noChangeShapeType="1"/>
          </p:cNvSpPr>
          <p:nvPr/>
        </p:nvSpPr>
        <p:spPr bwMode="auto">
          <a:xfrm>
            <a:off x="2616200" y="466566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6" name="Line 34"/>
          <p:cNvSpPr>
            <a:spLocks noChangeShapeType="1"/>
          </p:cNvSpPr>
          <p:nvPr/>
        </p:nvSpPr>
        <p:spPr bwMode="auto">
          <a:xfrm>
            <a:off x="2625725" y="496093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7" name="Line 35"/>
          <p:cNvSpPr>
            <a:spLocks noChangeShapeType="1"/>
          </p:cNvSpPr>
          <p:nvPr/>
        </p:nvSpPr>
        <p:spPr bwMode="auto">
          <a:xfrm>
            <a:off x="2620963" y="525621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8" name="Line 36"/>
          <p:cNvSpPr>
            <a:spLocks noChangeShapeType="1"/>
          </p:cNvSpPr>
          <p:nvPr/>
        </p:nvSpPr>
        <p:spPr bwMode="auto">
          <a:xfrm>
            <a:off x="2620963" y="555148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9" name="Line 37"/>
          <p:cNvSpPr>
            <a:spLocks noChangeShapeType="1"/>
          </p:cNvSpPr>
          <p:nvPr/>
        </p:nvSpPr>
        <p:spPr bwMode="auto">
          <a:xfrm>
            <a:off x="2620963" y="584676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0" name="Line 38"/>
          <p:cNvSpPr>
            <a:spLocks noChangeShapeType="1"/>
          </p:cNvSpPr>
          <p:nvPr/>
        </p:nvSpPr>
        <p:spPr bwMode="auto">
          <a:xfrm>
            <a:off x="2616200" y="614203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2344" name="Line 40"/>
          <p:cNvSpPr>
            <a:spLocks noChangeShapeType="1"/>
          </p:cNvSpPr>
          <p:nvPr/>
        </p:nvSpPr>
        <p:spPr bwMode="auto">
          <a:xfrm>
            <a:off x="3502025" y="1539875"/>
            <a:ext cx="2225675" cy="2230438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45" name="Line 41"/>
          <p:cNvSpPr>
            <a:spLocks noChangeShapeType="1"/>
          </p:cNvSpPr>
          <p:nvPr/>
        </p:nvSpPr>
        <p:spPr bwMode="auto">
          <a:xfrm flipH="1">
            <a:off x="3473450" y="1536700"/>
            <a:ext cx="6350" cy="4422775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46" name="Text Box 42"/>
          <p:cNvSpPr txBox="1">
            <a:spLocks noChangeArrowheads="1"/>
          </p:cNvSpPr>
          <p:nvPr/>
        </p:nvSpPr>
        <p:spPr bwMode="auto">
          <a:xfrm>
            <a:off x="4402138" y="223678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end</a:t>
            </a:r>
          </a:p>
        </p:txBody>
      </p:sp>
      <p:sp>
        <p:nvSpPr>
          <p:cNvPr id="482347" name="Text Box 43"/>
          <p:cNvSpPr txBox="1">
            <a:spLocks noChangeArrowheads="1"/>
          </p:cNvSpPr>
          <p:nvPr/>
        </p:nvSpPr>
        <p:spPr bwMode="auto">
          <a:xfrm>
            <a:off x="2947988" y="3768725"/>
            <a:ext cx="528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start</a:t>
            </a:r>
          </a:p>
        </p:txBody>
      </p:sp>
      <p:sp>
        <p:nvSpPr>
          <p:cNvPr id="482348" name="Line 44"/>
          <p:cNvSpPr>
            <a:spLocks noChangeShapeType="1"/>
          </p:cNvSpPr>
          <p:nvPr/>
        </p:nvSpPr>
        <p:spPr bwMode="auto">
          <a:xfrm>
            <a:off x="3486150" y="1860550"/>
            <a:ext cx="331788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49" name="Line 45"/>
          <p:cNvSpPr>
            <a:spLocks noChangeShapeType="1"/>
          </p:cNvSpPr>
          <p:nvPr/>
        </p:nvSpPr>
        <p:spPr bwMode="auto">
          <a:xfrm>
            <a:off x="3478213" y="2157413"/>
            <a:ext cx="62547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0" name="Line 46"/>
          <p:cNvSpPr>
            <a:spLocks noChangeShapeType="1"/>
          </p:cNvSpPr>
          <p:nvPr/>
        </p:nvSpPr>
        <p:spPr bwMode="auto">
          <a:xfrm>
            <a:off x="3487738" y="2462213"/>
            <a:ext cx="920750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1" name="Line 47"/>
          <p:cNvSpPr>
            <a:spLocks noChangeShapeType="1"/>
          </p:cNvSpPr>
          <p:nvPr/>
        </p:nvSpPr>
        <p:spPr bwMode="auto">
          <a:xfrm>
            <a:off x="3479800" y="2747963"/>
            <a:ext cx="120967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2" name="Line 48"/>
          <p:cNvSpPr>
            <a:spLocks noChangeShapeType="1"/>
          </p:cNvSpPr>
          <p:nvPr/>
        </p:nvSpPr>
        <p:spPr bwMode="auto">
          <a:xfrm>
            <a:off x="3475038" y="3048000"/>
            <a:ext cx="152082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3" name="Line 49"/>
          <p:cNvSpPr>
            <a:spLocks noChangeShapeType="1"/>
          </p:cNvSpPr>
          <p:nvPr/>
        </p:nvSpPr>
        <p:spPr bwMode="auto">
          <a:xfrm>
            <a:off x="3479800" y="3336925"/>
            <a:ext cx="181292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4" name="Line 50"/>
          <p:cNvSpPr>
            <a:spLocks noChangeShapeType="1"/>
          </p:cNvSpPr>
          <p:nvPr/>
        </p:nvSpPr>
        <p:spPr bwMode="auto">
          <a:xfrm>
            <a:off x="3479800" y="3630613"/>
            <a:ext cx="2108200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55" name="Oval 51"/>
          <p:cNvSpPr>
            <a:spLocks noChangeArrowheads="1"/>
          </p:cNvSpPr>
          <p:nvPr/>
        </p:nvSpPr>
        <p:spPr bwMode="auto">
          <a:xfrm>
            <a:off x="3432175" y="18161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56" name="Oval 52"/>
          <p:cNvSpPr>
            <a:spLocks noChangeArrowheads="1"/>
          </p:cNvSpPr>
          <p:nvPr/>
        </p:nvSpPr>
        <p:spPr bwMode="auto">
          <a:xfrm>
            <a:off x="3429000" y="211137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57" name="Oval 53"/>
          <p:cNvSpPr>
            <a:spLocks noChangeArrowheads="1"/>
          </p:cNvSpPr>
          <p:nvPr/>
        </p:nvSpPr>
        <p:spPr bwMode="auto">
          <a:xfrm>
            <a:off x="4065588" y="211296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58" name="Oval 54"/>
          <p:cNvSpPr>
            <a:spLocks noChangeArrowheads="1"/>
          </p:cNvSpPr>
          <p:nvPr/>
        </p:nvSpPr>
        <p:spPr bwMode="auto">
          <a:xfrm>
            <a:off x="3429000" y="241776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59" name="Oval 55"/>
          <p:cNvSpPr>
            <a:spLocks noChangeArrowheads="1"/>
          </p:cNvSpPr>
          <p:nvPr/>
        </p:nvSpPr>
        <p:spPr bwMode="auto">
          <a:xfrm>
            <a:off x="4364038" y="241141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0" name="Oval 56"/>
          <p:cNvSpPr>
            <a:spLocks noChangeArrowheads="1"/>
          </p:cNvSpPr>
          <p:nvPr/>
        </p:nvSpPr>
        <p:spPr bwMode="auto">
          <a:xfrm>
            <a:off x="3424238" y="27051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1" name="Oval 57"/>
          <p:cNvSpPr>
            <a:spLocks noChangeArrowheads="1"/>
          </p:cNvSpPr>
          <p:nvPr/>
        </p:nvSpPr>
        <p:spPr bwMode="auto">
          <a:xfrm>
            <a:off x="4654550" y="270668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2" name="Oval 58"/>
          <p:cNvSpPr>
            <a:spLocks noChangeArrowheads="1"/>
          </p:cNvSpPr>
          <p:nvPr/>
        </p:nvSpPr>
        <p:spPr bwMode="auto">
          <a:xfrm>
            <a:off x="3424238" y="300513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3" name="Oval 59"/>
          <p:cNvSpPr>
            <a:spLocks noChangeArrowheads="1"/>
          </p:cNvSpPr>
          <p:nvPr/>
        </p:nvSpPr>
        <p:spPr bwMode="auto">
          <a:xfrm>
            <a:off x="4953000" y="300513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4" name="Oval 60"/>
          <p:cNvSpPr>
            <a:spLocks noChangeArrowheads="1"/>
          </p:cNvSpPr>
          <p:nvPr/>
        </p:nvSpPr>
        <p:spPr bwMode="auto">
          <a:xfrm>
            <a:off x="3435350" y="32893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5" name="Oval 61"/>
          <p:cNvSpPr>
            <a:spLocks noChangeArrowheads="1"/>
          </p:cNvSpPr>
          <p:nvPr/>
        </p:nvSpPr>
        <p:spPr bwMode="auto">
          <a:xfrm>
            <a:off x="5546725" y="357822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6" name="Oval 62"/>
          <p:cNvSpPr>
            <a:spLocks noChangeArrowheads="1"/>
          </p:cNvSpPr>
          <p:nvPr/>
        </p:nvSpPr>
        <p:spPr bwMode="auto">
          <a:xfrm>
            <a:off x="5268913" y="330041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7" name="Oval 63"/>
          <p:cNvSpPr>
            <a:spLocks noChangeArrowheads="1"/>
          </p:cNvSpPr>
          <p:nvPr/>
        </p:nvSpPr>
        <p:spPr bwMode="auto">
          <a:xfrm>
            <a:off x="3440113" y="357822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68" name="Line 64"/>
          <p:cNvSpPr>
            <a:spLocks noChangeShapeType="1"/>
          </p:cNvSpPr>
          <p:nvPr/>
        </p:nvSpPr>
        <p:spPr bwMode="auto">
          <a:xfrm>
            <a:off x="3486150" y="1524000"/>
            <a:ext cx="341313" cy="0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69" name="Line 65"/>
          <p:cNvSpPr>
            <a:spLocks noChangeShapeType="1"/>
          </p:cNvSpPr>
          <p:nvPr/>
        </p:nvSpPr>
        <p:spPr bwMode="auto">
          <a:xfrm flipV="1">
            <a:off x="3817938" y="1528763"/>
            <a:ext cx="0" cy="331787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2370" name="Text Box 66"/>
          <p:cNvSpPr txBox="1">
            <a:spLocks noChangeArrowheads="1"/>
          </p:cNvSpPr>
          <p:nvPr/>
        </p:nvSpPr>
        <p:spPr bwMode="auto">
          <a:xfrm>
            <a:off x="3460750" y="1243013"/>
            <a:ext cx="382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x</a:t>
            </a:r>
          </a:p>
        </p:txBody>
      </p:sp>
      <p:sp>
        <p:nvSpPr>
          <p:cNvPr id="482371" name="Text Box 67"/>
          <p:cNvSpPr txBox="1">
            <a:spLocks noChangeArrowheads="1"/>
          </p:cNvSpPr>
          <p:nvPr/>
        </p:nvSpPr>
        <p:spPr bwMode="auto">
          <a:xfrm>
            <a:off x="3800475" y="1530350"/>
            <a:ext cx="382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y</a:t>
            </a:r>
          </a:p>
        </p:txBody>
      </p:sp>
      <p:sp>
        <p:nvSpPr>
          <p:cNvPr id="482372" name="Oval 68"/>
          <p:cNvSpPr>
            <a:spLocks noChangeArrowheads="1"/>
          </p:cNvSpPr>
          <p:nvPr/>
        </p:nvSpPr>
        <p:spPr bwMode="auto">
          <a:xfrm>
            <a:off x="3771900" y="181768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2373" name="Text Box 69"/>
          <p:cNvSpPr txBox="1">
            <a:spLocks noChangeArrowheads="1"/>
          </p:cNvSpPr>
          <p:nvPr/>
        </p:nvSpPr>
        <p:spPr bwMode="auto">
          <a:xfrm>
            <a:off x="3398838" y="1855788"/>
            <a:ext cx="6302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z/</a:t>
            </a: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x</a:t>
            </a:r>
          </a:p>
        </p:txBody>
      </p:sp>
      <p:sp>
        <p:nvSpPr>
          <p:cNvPr id="121901" name="Text Box 70"/>
          <p:cNvSpPr txBox="1">
            <a:spLocks noChangeArrowheads="1"/>
          </p:cNvSpPr>
          <p:nvPr/>
        </p:nvSpPr>
        <p:spPr bwMode="auto">
          <a:xfrm>
            <a:off x="5699125" y="3527425"/>
            <a:ext cx="344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v0</a:t>
            </a:r>
          </a:p>
        </p:txBody>
      </p:sp>
      <p:sp>
        <p:nvSpPr>
          <p:cNvPr id="121902" name="Oval 71"/>
          <p:cNvSpPr>
            <a:spLocks noChangeArrowheads="1"/>
          </p:cNvSpPr>
          <p:nvPr/>
        </p:nvSpPr>
        <p:spPr bwMode="auto">
          <a:xfrm>
            <a:off x="3451225" y="14970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1903" name="Oval 72"/>
          <p:cNvSpPr>
            <a:spLocks noChangeArrowheads="1"/>
          </p:cNvSpPr>
          <p:nvPr/>
        </p:nvSpPr>
        <p:spPr bwMode="auto">
          <a:xfrm>
            <a:off x="5678488" y="37195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1904" name="Oval 73"/>
          <p:cNvSpPr>
            <a:spLocks noChangeArrowheads="1"/>
          </p:cNvSpPr>
          <p:nvPr/>
        </p:nvSpPr>
        <p:spPr bwMode="auto">
          <a:xfrm>
            <a:off x="3454400" y="59166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8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44" grpId="0" animBg="1"/>
      <p:bldP spid="482345" grpId="0" animBg="1"/>
      <p:bldP spid="482346" grpId="0"/>
      <p:bldP spid="482347" grpId="0"/>
      <p:bldP spid="482348" grpId="0" animBg="1"/>
      <p:bldP spid="482349" grpId="0" animBg="1"/>
      <p:bldP spid="482350" grpId="0" animBg="1"/>
      <p:bldP spid="482351" grpId="0" animBg="1"/>
      <p:bldP spid="482352" grpId="0" animBg="1"/>
      <p:bldP spid="482353" grpId="0" animBg="1"/>
      <p:bldP spid="482354" grpId="0" animBg="1"/>
      <p:bldP spid="482355" grpId="0" animBg="1"/>
      <p:bldP spid="482356" grpId="0" animBg="1"/>
      <p:bldP spid="482357" grpId="0" animBg="1"/>
      <p:bldP spid="482358" grpId="0" animBg="1"/>
      <p:bldP spid="482359" grpId="0" animBg="1"/>
      <p:bldP spid="482360" grpId="0" animBg="1"/>
      <p:bldP spid="482361" grpId="0" animBg="1"/>
      <p:bldP spid="482362" grpId="0" animBg="1"/>
      <p:bldP spid="482363" grpId="0" animBg="1"/>
      <p:bldP spid="482364" grpId="0" animBg="1"/>
      <p:bldP spid="482365" grpId="0" animBg="1"/>
      <p:bldP spid="482366" grpId="0" animBg="1"/>
      <p:bldP spid="482367" grpId="0" animBg="1"/>
      <p:bldP spid="482368" grpId="0" animBg="1"/>
      <p:bldP spid="482368" grpId="1" animBg="1"/>
      <p:bldP spid="482369" grpId="0" animBg="1"/>
      <p:bldP spid="482369" grpId="1" animBg="1"/>
      <p:bldP spid="482370" grpId="0"/>
      <p:bldP spid="482370" grpId="1"/>
      <p:bldP spid="482371" grpId="0"/>
      <p:bldP spid="482371" grpId="1"/>
      <p:bldP spid="482372" grpId="0" animBg="1"/>
      <p:bldP spid="482373" grpId="0"/>
      <p:bldP spid="482373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Edge-walking rasterization</a:t>
            </a:r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2786063" y="1163638"/>
          <a:ext cx="356393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7" name="Image" r:id="rId3" imgW="5485714" imgH="7974603" progId="Photoshop.Image.9">
                  <p:embed/>
                </p:oleObj>
              </mc:Choice>
              <mc:Fallback>
                <p:oleObj name="Image" r:id="rId3" imgW="5485714" imgH="7974603" progId="Photoshop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1163638"/>
                        <a:ext cx="356393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3268663" y="1255713"/>
            <a:ext cx="344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v1</a:t>
            </a:r>
          </a:p>
        </p:txBody>
      </p:sp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5699125" y="3527425"/>
            <a:ext cx="3444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v0</a:t>
            </a:r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3313113" y="5956300"/>
            <a:ext cx="344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v2</a:t>
            </a:r>
          </a:p>
        </p:txBody>
      </p:sp>
      <p:grpSp>
        <p:nvGrpSpPr>
          <p:cNvPr id="122887" name="Group 7"/>
          <p:cNvGrpSpPr>
            <a:grpSpLocks/>
          </p:cNvGrpSpPr>
          <p:nvPr/>
        </p:nvGrpSpPr>
        <p:grpSpPr bwMode="auto">
          <a:xfrm>
            <a:off x="2614613" y="1416050"/>
            <a:ext cx="4124325" cy="2657475"/>
            <a:chOff x="1455" y="1398"/>
            <a:chExt cx="2784" cy="1674"/>
          </a:xfrm>
        </p:grpSpPr>
        <p:sp>
          <p:nvSpPr>
            <p:cNvPr id="122963" name="Line 8"/>
            <p:cNvSpPr>
              <a:spLocks noChangeShapeType="1"/>
            </p:cNvSpPr>
            <p:nvPr/>
          </p:nvSpPr>
          <p:spPr bwMode="auto">
            <a:xfrm>
              <a:off x="1461" y="139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4" name="Line 9"/>
            <p:cNvSpPr>
              <a:spLocks noChangeShapeType="1"/>
            </p:cNvSpPr>
            <p:nvPr/>
          </p:nvSpPr>
          <p:spPr bwMode="auto">
            <a:xfrm>
              <a:off x="1455" y="158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5" name="Line 10"/>
            <p:cNvSpPr>
              <a:spLocks noChangeShapeType="1"/>
            </p:cNvSpPr>
            <p:nvPr/>
          </p:nvSpPr>
          <p:spPr bwMode="auto">
            <a:xfrm>
              <a:off x="1461" y="177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6" name="Line 11"/>
            <p:cNvSpPr>
              <a:spLocks noChangeShapeType="1"/>
            </p:cNvSpPr>
            <p:nvPr/>
          </p:nvSpPr>
          <p:spPr bwMode="auto">
            <a:xfrm>
              <a:off x="1458" y="195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7" name="Line 12"/>
            <p:cNvSpPr>
              <a:spLocks noChangeShapeType="1"/>
            </p:cNvSpPr>
            <p:nvPr/>
          </p:nvSpPr>
          <p:spPr bwMode="auto">
            <a:xfrm>
              <a:off x="1458" y="214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8" name="Line 13"/>
            <p:cNvSpPr>
              <a:spLocks noChangeShapeType="1"/>
            </p:cNvSpPr>
            <p:nvPr/>
          </p:nvSpPr>
          <p:spPr bwMode="auto">
            <a:xfrm>
              <a:off x="1458" y="232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9" name="Line 14"/>
            <p:cNvSpPr>
              <a:spLocks noChangeShapeType="1"/>
            </p:cNvSpPr>
            <p:nvPr/>
          </p:nvSpPr>
          <p:spPr bwMode="auto">
            <a:xfrm>
              <a:off x="1455" y="251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0" name="Line 15"/>
            <p:cNvSpPr>
              <a:spLocks noChangeShapeType="1"/>
            </p:cNvSpPr>
            <p:nvPr/>
          </p:nvSpPr>
          <p:spPr bwMode="auto">
            <a:xfrm>
              <a:off x="1461" y="270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1" name="Line 16"/>
            <p:cNvSpPr>
              <a:spLocks noChangeShapeType="1"/>
            </p:cNvSpPr>
            <p:nvPr/>
          </p:nvSpPr>
          <p:spPr bwMode="auto">
            <a:xfrm>
              <a:off x="1455" y="288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2" name="Line 17"/>
            <p:cNvSpPr>
              <a:spLocks noChangeShapeType="1"/>
            </p:cNvSpPr>
            <p:nvPr/>
          </p:nvSpPr>
          <p:spPr bwMode="auto">
            <a:xfrm>
              <a:off x="1461" y="307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888" name="Group 18"/>
          <p:cNvGrpSpPr>
            <a:grpSpLocks/>
          </p:cNvGrpSpPr>
          <p:nvPr/>
        </p:nvGrpSpPr>
        <p:grpSpPr bwMode="auto">
          <a:xfrm>
            <a:off x="2757488" y="1258888"/>
            <a:ext cx="3838575" cy="5105400"/>
            <a:chOff x="1641" y="1026"/>
            <a:chExt cx="2418" cy="2250"/>
          </a:xfrm>
        </p:grpSpPr>
        <p:sp>
          <p:nvSpPr>
            <p:cNvPr id="122949" name="Line 19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0" name="Line 20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1" name="Line 21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2" name="Line 22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3" name="Line 23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4" name="Line 24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5" name="Line 25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6" name="Line 26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7" name="Line 27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8" name="Line 28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59" name="Line 29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0" name="Line 30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1" name="Line 31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2" name="Line 32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889" name="Line 33"/>
          <p:cNvSpPr>
            <a:spLocks noChangeShapeType="1"/>
          </p:cNvSpPr>
          <p:nvPr/>
        </p:nvSpPr>
        <p:spPr bwMode="auto">
          <a:xfrm>
            <a:off x="2625725" y="437038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0" name="Line 34"/>
          <p:cNvSpPr>
            <a:spLocks noChangeShapeType="1"/>
          </p:cNvSpPr>
          <p:nvPr/>
        </p:nvSpPr>
        <p:spPr bwMode="auto">
          <a:xfrm>
            <a:off x="2616200" y="466566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1" name="Line 35"/>
          <p:cNvSpPr>
            <a:spLocks noChangeShapeType="1"/>
          </p:cNvSpPr>
          <p:nvPr/>
        </p:nvSpPr>
        <p:spPr bwMode="auto">
          <a:xfrm>
            <a:off x="2625725" y="496093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2" name="Line 36"/>
          <p:cNvSpPr>
            <a:spLocks noChangeShapeType="1"/>
          </p:cNvSpPr>
          <p:nvPr/>
        </p:nvSpPr>
        <p:spPr bwMode="auto">
          <a:xfrm>
            <a:off x="2620963" y="525621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3" name="Line 37"/>
          <p:cNvSpPr>
            <a:spLocks noChangeShapeType="1"/>
          </p:cNvSpPr>
          <p:nvPr/>
        </p:nvSpPr>
        <p:spPr bwMode="auto">
          <a:xfrm>
            <a:off x="2620963" y="555148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4" name="Line 38"/>
          <p:cNvSpPr>
            <a:spLocks noChangeShapeType="1"/>
          </p:cNvSpPr>
          <p:nvPr/>
        </p:nvSpPr>
        <p:spPr bwMode="auto">
          <a:xfrm>
            <a:off x="2620963" y="5846763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5" name="Line 39"/>
          <p:cNvSpPr>
            <a:spLocks noChangeShapeType="1"/>
          </p:cNvSpPr>
          <p:nvPr/>
        </p:nvSpPr>
        <p:spPr bwMode="auto">
          <a:xfrm>
            <a:off x="2616200" y="6142038"/>
            <a:ext cx="4114800" cy="0"/>
          </a:xfrm>
          <a:prstGeom prst="line">
            <a:avLst/>
          </a:prstGeom>
          <a:noFill/>
          <a:ln w="63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96" name="Line 41"/>
          <p:cNvSpPr>
            <a:spLocks noChangeShapeType="1"/>
          </p:cNvSpPr>
          <p:nvPr/>
        </p:nvSpPr>
        <p:spPr bwMode="auto">
          <a:xfrm flipH="1">
            <a:off x="3519488" y="3765550"/>
            <a:ext cx="2201862" cy="2182813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897" name="Line 42"/>
          <p:cNvSpPr>
            <a:spLocks noChangeShapeType="1"/>
          </p:cNvSpPr>
          <p:nvPr/>
        </p:nvSpPr>
        <p:spPr bwMode="auto">
          <a:xfrm flipH="1">
            <a:off x="3473450" y="1536700"/>
            <a:ext cx="6350" cy="4422775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898" name="Text Box 43"/>
          <p:cNvSpPr txBox="1">
            <a:spLocks noChangeArrowheads="1"/>
          </p:cNvSpPr>
          <p:nvPr/>
        </p:nvSpPr>
        <p:spPr bwMode="auto">
          <a:xfrm>
            <a:off x="4686300" y="4675188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end</a:t>
            </a:r>
          </a:p>
        </p:txBody>
      </p:sp>
      <p:sp>
        <p:nvSpPr>
          <p:cNvPr id="122899" name="Text Box 44"/>
          <p:cNvSpPr txBox="1">
            <a:spLocks noChangeArrowheads="1"/>
          </p:cNvSpPr>
          <p:nvPr/>
        </p:nvSpPr>
        <p:spPr bwMode="auto">
          <a:xfrm>
            <a:off x="2947988" y="3768725"/>
            <a:ext cx="528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start</a:t>
            </a:r>
          </a:p>
        </p:txBody>
      </p:sp>
      <p:sp>
        <p:nvSpPr>
          <p:cNvPr id="483373" name="Line 45"/>
          <p:cNvSpPr>
            <a:spLocks noChangeShapeType="1"/>
          </p:cNvSpPr>
          <p:nvPr/>
        </p:nvSpPr>
        <p:spPr bwMode="auto">
          <a:xfrm>
            <a:off x="3468688" y="3925888"/>
            <a:ext cx="2074862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1" name="Line 46"/>
          <p:cNvSpPr>
            <a:spLocks noChangeShapeType="1"/>
          </p:cNvSpPr>
          <p:nvPr/>
        </p:nvSpPr>
        <p:spPr bwMode="auto">
          <a:xfrm>
            <a:off x="3478213" y="2157413"/>
            <a:ext cx="62547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2" name="Line 47"/>
          <p:cNvSpPr>
            <a:spLocks noChangeShapeType="1"/>
          </p:cNvSpPr>
          <p:nvPr/>
        </p:nvSpPr>
        <p:spPr bwMode="auto">
          <a:xfrm>
            <a:off x="3487738" y="2462213"/>
            <a:ext cx="920750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3" name="Line 48"/>
          <p:cNvSpPr>
            <a:spLocks noChangeShapeType="1"/>
          </p:cNvSpPr>
          <p:nvPr/>
        </p:nvSpPr>
        <p:spPr bwMode="auto">
          <a:xfrm>
            <a:off x="3479800" y="2747963"/>
            <a:ext cx="120967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4" name="Line 49"/>
          <p:cNvSpPr>
            <a:spLocks noChangeShapeType="1"/>
          </p:cNvSpPr>
          <p:nvPr/>
        </p:nvSpPr>
        <p:spPr bwMode="auto">
          <a:xfrm>
            <a:off x="3475038" y="3048000"/>
            <a:ext cx="152082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5" name="Line 50"/>
          <p:cNvSpPr>
            <a:spLocks noChangeShapeType="1"/>
          </p:cNvSpPr>
          <p:nvPr/>
        </p:nvSpPr>
        <p:spPr bwMode="auto">
          <a:xfrm>
            <a:off x="3479800" y="3336925"/>
            <a:ext cx="1812925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6" name="Line 51"/>
          <p:cNvSpPr>
            <a:spLocks noChangeShapeType="1"/>
          </p:cNvSpPr>
          <p:nvPr/>
        </p:nvSpPr>
        <p:spPr bwMode="auto">
          <a:xfrm>
            <a:off x="3479800" y="3630613"/>
            <a:ext cx="2108200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07" name="Oval 52"/>
          <p:cNvSpPr>
            <a:spLocks noChangeArrowheads="1"/>
          </p:cNvSpPr>
          <p:nvPr/>
        </p:nvSpPr>
        <p:spPr bwMode="auto">
          <a:xfrm>
            <a:off x="3429000" y="211137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08" name="Oval 53"/>
          <p:cNvSpPr>
            <a:spLocks noChangeArrowheads="1"/>
          </p:cNvSpPr>
          <p:nvPr/>
        </p:nvSpPr>
        <p:spPr bwMode="auto">
          <a:xfrm>
            <a:off x="4065588" y="211296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09" name="Oval 54"/>
          <p:cNvSpPr>
            <a:spLocks noChangeArrowheads="1"/>
          </p:cNvSpPr>
          <p:nvPr/>
        </p:nvSpPr>
        <p:spPr bwMode="auto">
          <a:xfrm>
            <a:off x="3429000" y="241776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0" name="Oval 55"/>
          <p:cNvSpPr>
            <a:spLocks noChangeArrowheads="1"/>
          </p:cNvSpPr>
          <p:nvPr/>
        </p:nvSpPr>
        <p:spPr bwMode="auto">
          <a:xfrm>
            <a:off x="4364038" y="241141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1" name="Oval 56"/>
          <p:cNvSpPr>
            <a:spLocks noChangeArrowheads="1"/>
          </p:cNvSpPr>
          <p:nvPr/>
        </p:nvSpPr>
        <p:spPr bwMode="auto">
          <a:xfrm>
            <a:off x="3424238" y="27051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2" name="Oval 57"/>
          <p:cNvSpPr>
            <a:spLocks noChangeArrowheads="1"/>
          </p:cNvSpPr>
          <p:nvPr/>
        </p:nvSpPr>
        <p:spPr bwMode="auto">
          <a:xfrm>
            <a:off x="4654550" y="270668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3" name="Oval 58"/>
          <p:cNvSpPr>
            <a:spLocks noChangeArrowheads="1"/>
          </p:cNvSpPr>
          <p:nvPr/>
        </p:nvSpPr>
        <p:spPr bwMode="auto">
          <a:xfrm>
            <a:off x="3424238" y="300513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4" name="Oval 59"/>
          <p:cNvSpPr>
            <a:spLocks noChangeArrowheads="1"/>
          </p:cNvSpPr>
          <p:nvPr/>
        </p:nvSpPr>
        <p:spPr bwMode="auto">
          <a:xfrm>
            <a:off x="4953000" y="300513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5" name="Oval 60"/>
          <p:cNvSpPr>
            <a:spLocks noChangeArrowheads="1"/>
          </p:cNvSpPr>
          <p:nvPr/>
        </p:nvSpPr>
        <p:spPr bwMode="auto">
          <a:xfrm>
            <a:off x="3435350" y="32893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6" name="Oval 61"/>
          <p:cNvSpPr>
            <a:spLocks noChangeArrowheads="1"/>
          </p:cNvSpPr>
          <p:nvPr/>
        </p:nvSpPr>
        <p:spPr bwMode="auto">
          <a:xfrm>
            <a:off x="5546725" y="357822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7" name="Oval 62"/>
          <p:cNvSpPr>
            <a:spLocks noChangeArrowheads="1"/>
          </p:cNvSpPr>
          <p:nvPr/>
        </p:nvSpPr>
        <p:spPr bwMode="auto">
          <a:xfrm>
            <a:off x="5268913" y="3300413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8" name="Oval 63"/>
          <p:cNvSpPr>
            <a:spLocks noChangeArrowheads="1"/>
          </p:cNvSpPr>
          <p:nvPr/>
        </p:nvSpPr>
        <p:spPr bwMode="auto">
          <a:xfrm>
            <a:off x="3440113" y="3578225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392" name="Line 64"/>
          <p:cNvSpPr>
            <a:spLocks noChangeShapeType="1"/>
          </p:cNvSpPr>
          <p:nvPr/>
        </p:nvSpPr>
        <p:spPr bwMode="auto">
          <a:xfrm>
            <a:off x="5565775" y="3929063"/>
            <a:ext cx="165100" cy="0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93" name="Line 65"/>
          <p:cNvSpPr>
            <a:spLocks noChangeShapeType="1"/>
          </p:cNvSpPr>
          <p:nvPr/>
        </p:nvSpPr>
        <p:spPr bwMode="auto">
          <a:xfrm flipV="1">
            <a:off x="5721350" y="3754438"/>
            <a:ext cx="0" cy="165100"/>
          </a:xfrm>
          <a:prstGeom prst="line">
            <a:avLst/>
          </a:prstGeom>
          <a:noFill/>
          <a:ln w="25400">
            <a:solidFill>
              <a:srgbClr val="F8F8F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94" name="Text Box 66"/>
          <p:cNvSpPr txBox="1">
            <a:spLocks noChangeArrowheads="1"/>
          </p:cNvSpPr>
          <p:nvPr/>
        </p:nvSpPr>
        <p:spPr bwMode="auto">
          <a:xfrm>
            <a:off x="5487988" y="3890963"/>
            <a:ext cx="382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x</a:t>
            </a:r>
          </a:p>
        </p:txBody>
      </p:sp>
      <p:sp>
        <p:nvSpPr>
          <p:cNvPr id="483395" name="Text Box 67"/>
          <p:cNvSpPr txBox="1">
            <a:spLocks noChangeArrowheads="1"/>
          </p:cNvSpPr>
          <p:nvPr/>
        </p:nvSpPr>
        <p:spPr bwMode="auto">
          <a:xfrm>
            <a:off x="5726113" y="3705225"/>
            <a:ext cx="382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  <a:latin typeface="Symbol" pitchFamily="18" charset="2"/>
              </a:rPr>
              <a:t>D</a:t>
            </a:r>
            <a:r>
              <a:rPr lang="en-US" altLang="en-US" sz="1400">
                <a:solidFill>
                  <a:srgbClr val="F8F8F8"/>
                </a:solidFill>
              </a:rPr>
              <a:t>y</a:t>
            </a:r>
          </a:p>
        </p:txBody>
      </p:sp>
      <p:sp>
        <p:nvSpPr>
          <p:cNvPr id="483396" name="Oval 68"/>
          <p:cNvSpPr>
            <a:spLocks noChangeArrowheads="1"/>
          </p:cNvSpPr>
          <p:nvPr/>
        </p:nvSpPr>
        <p:spPr bwMode="auto">
          <a:xfrm>
            <a:off x="5518150" y="388143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397" name="Line 69"/>
          <p:cNvSpPr>
            <a:spLocks noChangeShapeType="1"/>
          </p:cNvSpPr>
          <p:nvPr/>
        </p:nvSpPr>
        <p:spPr bwMode="auto">
          <a:xfrm>
            <a:off x="3497263" y="4222750"/>
            <a:ext cx="1754187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98" name="Line 70"/>
          <p:cNvSpPr>
            <a:spLocks noChangeShapeType="1"/>
          </p:cNvSpPr>
          <p:nvPr/>
        </p:nvSpPr>
        <p:spPr bwMode="auto">
          <a:xfrm>
            <a:off x="3482975" y="4521200"/>
            <a:ext cx="1481138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99" name="Line 71"/>
          <p:cNvSpPr>
            <a:spLocks noChangeShapeType="1"/>
          </p:cNvSpPr>
          <p:nvPr/>
        </p:nvSpPr>
        <p:spPr bwMode="auto">
          <a:xfrm>
            <a:off x="3481388" y="4821238"/>
            <a:ext cx="1198562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400" name="Line 72"/>
          <p:cNvSpPr>
            <a:spLocks noChangeShapeType="1"/>
          </p:cNvSpPr>
          <p:nvPr/>
        </p:nvSpPr>
        <p:spPr bwMode="auto">
          <a:xfrm>
            <a:off x="3465513" y="5110163"/>
            <a:ext cx="898525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401" name="Line 73"/>
          <p:cNvSpPr>
            <a:spLocks noChangeShapeType="1"/>
          </p:cNvSpPr>
          <p:nvPr/>
        </p:nvSpPr>
        <p:spPr bwMode="auto">
          <a:xfrm>
            <a:off x="3476625" y="5403850"/>
            <a:ext cx="592138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402" name="Line 74"/>
          <p:cNvSpPr>
            <a:spLocks noChangeShapeType="1"/>
          </p:cNvSpPr>
          <p:nvPr/>
        </p:nvSpPr>
        <p:spPr bwMode="auto">
          <a:xfrm>
            <a:off x="3476625" y="5703888"/>
            <a:ext cx="304800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403" name="Oval 75"/>
          <p:cNvSpPr>
            <a:spLocks noChangeArrowheads="1"/>
          </p:cNvSpPr>
          <p:nvPr/>
        </p:nvSpPr>
        <p:spPr bwMode="auto">
          <a:xfrm>
            <a:off x="3432175" y="3886200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4" name="Oval 76"/>
          <p:cNvSpPr>
            <a:spLocks noChangeArrowheads="1"/>
          </p:cNvSpPr>
          <p:nvPr/>
        </p:nvSpPr>
        <p:spPr bwMode="auto">
          <a:xfrm>
            <a:off x="5221288" y="4183063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5" name="Oval 77"/>
          <p:cNvSpPr>
            <a:spLocks noChangeArrowheads="1"/>
          </p:cNvSpPr>
          <p:nvPr/>
        </p:nvSpPr>
        <p:spPr bwMode="auto">
          <a:xfrm>
            <a:off x="3435350" y="4178300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6" name="Oval 78"/>
          <p:cNvSpPr>
            <a:spLocks noChangeArrowheads="1"/>
          </p:cNvSpPr>
          <p:nvPr/>
        </p:nvSpPr>
        <p:spPr bwMode="auto">
          <a:xfrm>
            <a:off x="3435350" y="447833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7" name="Oval 79"/>
          <p:cNvSpPr>
            <a:spLocks noChangeArrowheads="1"/>
          </p:cNvSpPr>
          <p:nvPr/>
        </p:nvSpPr>
        <p:spPr bwMode="auto">
          <a:xfrm>
            <a:off x="4924425" y="4475163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8" name="Oval 80"/>
          <p:cNvSpPr>
            <a:spLocks noChangeArrowheads="1"/>
          </p:cNvSpPr>
          <p:nvPr/>
        </p:nvSpPr>
        <p:spPr bwMode="auto">
          <a:xfrm>
            <a:off x="4624388" y="477043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09" name="Oval 81"/>
          <p:cNvSpPr>
            <a:spLocks noChangeArrowheads="1"/>
          </p:cNvSpPr>
          <p:nvPr/>
        </p:nvSpPr>
        <p:spPr bwMode="auto">
          <a:xfrm>
            <a:off x="3435350" y="477678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0" name="Oval 82"/>
          <p:cNvSpPr>
            <a:spLocks noChangeArrowheads="1"/>
          </p:cNvSpPr>
          <p:nvPr/>
        </p:nvSpPr>
        <p:spPr bwMode="auto">
          <a:xfrm>
            <a:off x="3427413" y="5070475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1" name="Oval 83"/>
          <p:cNvSpPr>
            <a:spLocks noChangeArrowheads="1"/>
          </p:cNvSpPr>
          <p:nvPr/>
        </p:nvSpPr>
        <p:spPr bwMode="auto">
          <a:xfrm>
            <a:off x="4322763" y="5065713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2" name="Oval 84"/>
          <p:cNvSpPr>
            <a:spLocks noChangeArrowheads="1"/>
          </p:cNvSpPr>
          <p:nvPr/>
        </p:nvSpPr>
        <p:spPr bwMode="auto">
          <a:xfrm>
            <a:off x="3435350" y="536098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3" name="Oval 85"/>
          <p:cNvSpPr>
            <a:spLocks noChangeArrowheads="1"/>
          </p:cNvSpPr>
          <p:nvPr/>
        </p:nvSpPr>
        <p:spPr bwMode="auto">
          <a:xfrm>
            <a:off x="4029075" y="5359400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4" name="Oval 86"/>
          <p:cNvSpPr>
            <a:spLocks noChangeArrowheads="1"/>
          </p:cNvSpPr>
          <p:nvPr/>
        </p:nvSpPr>
        <p:spPr bwMode="auto">
          <a:xfrm>
            <a:off x="3425825" y="5657850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83415" name="Oval 87"/>
          <p:cNvSpPr>
            <a:spLocks noChangeArrowheads="1"/>
          </p:cNvSpPr>
          <p:nvPr/>
        </p:nvSpPr>
        <p:spPr bwMode="auto">
          <a:xfrm>
            <a:off x="3729038" y="5659438"/>
            <a:ext cx="88900" cy="88900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3" name="Oval 88"/>
          <p:cNvSpPr>
            <a:spLocks noChangeArrowheads="1"/>
          </p:cNvSpPr>
          <p:nvPr/>
        </p:nvSpPr>
        <p:spPr bwMode="auto">
          <a:xfrm>
            <a:off x="3451225" y="14970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4" name="Oval 89"/>
          <p:cNvSpPr>
            <a:spLocks noChangeArrowheads="1"/>
          </p:cNvSpPr>
          <p:nvPr/>
        </p:nvSpPr>
        <p:spPr bwMode="auto">
          <a:xfrm>
            <a:off x="5678488" y="37195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5" name="Oval 90"/>
          <p:cNvSpPr>
            <a:spLocks noChangeArrowheads="1"/>
          </p:cNvSpPr>
          <p:nvPr/>
        </p:nvSpPr>
        <p:spPr bwMode="auto">
          <a:xfrm>
            <a:off x="3454400" y="5916613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6" name="Line 91"/>
          <p:cNvSpPr>
            <a:spLocks noChangeShapeType="1"/>
          </p:cNvSpPr>
          <p:nvPr/>
        </p:nvSpPr>
        <p:spPr bwMode="auto">
          <a:xfrm>
            <a:off x="3486150" y="1860550"/>
            <a:ext cx="331788" cy="0"/>
          </a:xfrm>
          <a:prstGeom prst="line">
            <a:avLst/>
          </a:prstGeom>
          <a:noFill/>
          <a:ln w="508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2947" name="Oval 92"/>
          <p:cNvSpPr>
            <a:spLocks noChangeArrowheads="1"/>
          </p:cNvSpPr>
          <p:nvPr/>
        </p:nvSpPr>
        <p:spPr bwMode="auto">
          <a:xfrm>
            <a:off x="3432175" y="1816100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48" name="Oval 93"/>
          <p:cNvSpPr>
            <a:spLocks noChangeArrowheads="1"/>
          </p:cNvSpPr>
          <p:nvPr/>
        </p:nvSpPr>
        <p:spPr bwMode="auto">
          <a:xfrm>
            <a:off x="3771900" y="1817688"/>
            <a:ext cx="88900" cy="88900"/>
          </a:xfrm>
          <a:prstGeom prst="ellipse">
            <a:avLst/>
          </a:prstGeom>
          <a:solidFill>
            <a:srgbClr val="8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8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8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73" grpId="0" animBg="1"/>
      <p:bldP spid="483392" grpId="0" animBg="1"/>
      <p:bldP spid="483392" grpId="1" animBg="1"/>
      <p:bldP spid="483393" grpId="0" animBg="1"/>
      <p:bldP spid="483393" grpId="1" animBg="1"/>
      <p:bldP spid="483394" grpId="0"/>
      <p:bldP spid="483394" grpId="1"/>
      <p:bldP spid="483395" grpId="0"/>
      <p:bldP spid="483395" grpId="1"/>
      <p:bldP spid="483396" grpId="0" animBg="1"/>
      <p:bldP spid="483397" grpId="0" animBg="1"/>
      <p:bldP spid="483398" grpId="0" animBg="1"/>
      <p:bldP spid="483399" grpId="0" animBg="1"/>
      <p:bldP spid="483400" grpId="0" animBg="1"/>
      <p:bldP spid="483401" grpId="0" animBg="1"/>
      <p:bldP spid="483402" grpId="0" animBg="1"/>
      <p:bldP spid="483403" grpId="0" animBg="1"/>
      <p:bldP spid="483404" grpId="0" animBg="1"/>
      <p:bldP spid="483405" grpId="0" animBg="1"/>
      <p:bldP spid="483406" grpId="0" animBg="1"/>
      <p:bldP spid="483407" grpId="0" animBg="1"/>
      <p:bldP spid="483408" grpId="0" animBg="1"/>
      <p:bldP spid="483409" grpId="0" animBg="1"/>
      <p:bldP spid="483410" grpId="0" animBg="1"/>
      <p:bldP spid="483411" grpId="0" animBg="1"/>
      <p:bldP spid="483412" grpId="0" animBg="1"/>
      <p:bldP spid="483413" grpId="0" animBg="1"/>
      <p:bldP spid="483414" grpId="0" animBg="1"/>
      <p:bldP spid="4834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rasterization algorithm</a:t>
            </a:r>
          </a:p>
        </p:txBody>
      </p:sp>
      <p:sp>
        <p:nvSpPr>
          <p:cNvPr id="484355" name="Text Box 3"/>
          <p:cNvSpPr txBox="1">
            <a:spLocks noChangeArrowheads="1"/>
          </p:cNvSpPr>
          <p:nvPr/>
        </p:nvSpPr>
        <p:spPr bwMode="auto">
          <a:xfrm>
            <a:off x="796925" y="871538"/>
            <a:ext cx="772519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void </a:t>
            </a:r>
            <a:r>
              <a:rPr lang="en-US" altLang="en-US" sz="1800" dirty="0" err="1">
                <a:latin typeface="Courier New" pitchFamily="49" charset="0"/>
              </a:rPr>
              <a:t>rasterizeTriangle</a:t>
            </a:r>
            <a:r>
              <a:rPr lang="en-US" altLang="en-US" sz="1800" dirty="0">
                <a:latin typeface="Courier New" pitchFamily="49" charset="0"/>
              </a:rPr>
              <a:t>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// sort vertices in order of descending 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// identify scanlines of first half of the triangle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// compute screen-space derivatives along edges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for each scanline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// find span by interpolating vertex coordinates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// find start and end values for interpolants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 		// (color, depth, texture coordinates)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// rasterize span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for each pixel in span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	// interpolate color, depth, texture </a:t>
            </a:r>
            <a:r>
              <a:rPr lang="en-US" altLang="en-US" sz="1800" dirty="0" err="1">
                <a:latin typeface="Courier New" pitchFamily="49" charset="0"/>
              </a:rPr>
              <a:t>coords</a:t>
            </a:r>
            <a:endParaRPr lang="en-US" altLang="en-US" sz="18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	// shade pixel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	// perform </a:t>
            </a:r>
            <a:r>
              <a:rPr lang="en-US" altLang="en-US" sz="1800">
                <a:latin typeface="Courier New" pitchFamily="49" charset="0"/>
              </a:rPr>
              <a:t>depth buffering</a:t>
            </a:r>
            <a:endParaRPr lang="en-US" altLang="en-US" sz="18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	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	// repeat for the second half of the triangle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Acceleration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Digital Differential Analyzer (DDA)</a:t>
            </a:r>
          </a:p>
          <a:p>
            <a:pPr lvl="1"/>
            <a:r>
              <a:rPr lang="en-US" altLang="en-US"/>
              <a:t>Represent slope and accumulation with fixed point</a:t>
            </a:r>
          </a:p>
          <a:p>
            <a:pPr lvl="1"/>
            <a:r>
              <a:rPr lang="en-US" altLang="en-US"/>
              <a:t>Have to be careful to avoid overflow</a:t>
            </a:r>
          </a:p>
          <a:p>
            <a:r>
              <a:rPr lang="en-US" altLang="en-US"/>
              <a:t>Homogeneous recursive descent</a:t>
            </a:r>
          </a:p>
          <a:p>
            <a:pPr lvl="1"/>
            <a:r>
              <a:rPr lang="en-US" altLang="en-US"/>
              <a:t>Used in modern GPU’s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Perspective-correct interpolation</a:t>
            </a:r>
          </a:p>
        </p:txBody>
      </p:sp>
      <p:sp>
        <p:nvSpPr>
          <p:cNvPr id="486403" name="AutoShape 3"/>
          <p:cNvSpPr>
            <a:spLocks noChangeArrowheads="1"/>
          </p:cNvSpPr>
          <p:nvPr/>
        </p:nvSpPr>
        <p:spPr bwMode="auto">
          <a:xfrm rot="10800000">
            <a:off x="1179513" y="3038475"/>
            <a:ext cx="3235325" cy="1311275"/>
          </a:xfrm>
          <a:custGeom>
            <a:avLst/>
            <a:gdLst>
              <a:gd name="T0" fmla="*/ 424023642 w 21600"/>
              <a:gd name="T1" fmla="*/ 39801931 h 21600"/>
              <a:gd name="T2" fmla="*/ 242299331 w 21600"/>
              <a:gd name="T3" fmla="*/ 79603802 h 21600"/>
              <a:gd name="T4" fmla="*/ 60574870 w 21600"/>
              <a:gd name="T5" fmla="*/ 39801931 h 21600"/>
              <a:gd name="T6" fmla="*/ 2422993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 algn="ctr">
            <a:solidFill>
              <a:srgbClr val="F8F8F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4" name="Line 4"/>
          <p:cNvSpPr>
            <a:spLocks noChangeShapeType="1"/>
          </p:cNvSpPr>
          <p:nvPr/>
        </p:nvSpPr>
        <p:spPr bwMode="auto">
          <a:xfrm>
            <a:off x="1979613" y="3033713"/>
            <a:ext cx="2459037" cy="1336675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5" name="Line 5"/>
          <p:cNvSpPr>
            <a:spLocks noChangeShapeType="1"/>
          </p:cNvSpPr>
          <p:nvPr/>
        </p:nvSpPr>
        <p:spPr bwMode="auto">
          <a:xfrm flipV="1">
            <a:off x="1163638" y="3055938"/>
            <a:ext cx="2432050" cy="13017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6" name="Line 6"/>
          <p:cNvSpPr>
            <a:spLocks noChangeShapeType="1"/>
          </p:cNvSpPr>
          <p:nvPr/>
        </p:nvSpPr>
        <p:spPr bwMode="auto">
          <a:xfrm>
            <a:off x="1711325" y="3481388"/>
            <a:ext cx="2144713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7" name="Line 7"/>
          <p:cNvSpPr>
            <a:spLocks noChangeShapeType="1"/>
          </p:cNvSpPr>
          <p:nvPr/>
        </p:nvSpPr>
        <p:spPr bwMode="auto">
          <a:xfrm rot="-5400000">
            <a:off x="2152650" y="3709988"/>
            <a:ext cx="1300163" cy="1587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8" name="AutoShape 8"/>
          <p:cNvSpPr>
            <a:spLocks noChangeArrowheads="1"/>
          </p:cNvSpPr>
          <p:nvPr/>
        </p:nvSpPr>
        <p:spPr bwMode="auto">
          <a:xfrm rot="10800000">
            <a:off x="1176338" y="3044825"/>
            <a:ext cx="3235325" cy="1311275"/>
          </a:xfrm>
          <a:custGeom>
            <a:avLst/>
            <a:gdLst>
              <a:gd name="T0" fmla="*/ 424023642 w 21600"/>
              <a:gd name="T1" fmla="*/ 39801931 h 21600"/>
              <a:gd name="T2" fmla="*/ 242299331 w 21600"/>
              <a:gd name="T3" fmla="*/ 79603802 h 21600"/>
              <a:gd name="T4" fmla="*/ 60574870 w 21600"/>
              <a:gd name="T5" fmla="*/ 39801931 h 21600"/>
              <a:gd name="T6" fmla="*/ 2422993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09" name="AutoShape 9"/>
          <p:cNvSpPr>
            <a:spLocks noChangeArrowheads="1"/>
          </p:cNvSpPr>
          <p:nvPr/>
        </p:nvSpPr>
        <p:spPr bwMode="auto">
          <a:xfrm rot="10800000">
            <a:off x="4941888" y="3040063"/>
            <a:ext cx="3235325" cy="1311275"/>
          </a:xfrm>
          <a:custGeom>
            <a:avLst/>
            <a:gdLst>
              <a:gd name="T0" fmla="*/ 424023642 w 21600"/>
              <a:gd name="T1" fmla="*/ 39801931 h 21600"/>
              <a:gd name="T2" fmla="*/ 242299331 w 21600"/>
              <a:gd name="T3" fmla="*/ 79603802 h 21600"/>
              <a:gd name="T4" fmla="*/ 60574870 w 21600"/>
              <a:gd name="T5" fmla="*/ 39801931 h 21600"/>
              <a:gd name="T6" fmla="*/ 2422993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 algn="ctr">
            <a:solidFill>
              <a:srgbClr val="F8F8F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10" name="Line 10"/>
          <p:cNvSpPr>
            <a:spLocks noChangeShapeType="1"/>
          </p:cNvSpPr>
          <p:nvPr/>
        </p:nvSpPr>
        <p:spPr bwMode="auto">
          <a:xfrm>
            <a:off x="5372100" y="3643313"/>
            <a:ext cx="2347913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11" name="Line 11"/>
          <p:cNvSpPr>
            <a:spLocks noChangeShapeType="1"/>
          </p:cNvSpPr>
          <p:nvPr/>
        </p:nvSpPr>
        <p:spPr bwMode="auto">
          <a:xfrm rot="-5400000">
            <a:off x="5915026" y="3711575"/>
            <a:ext cx="1300162" cy="1587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12" name="AutoShape 12"/>
          <p:cNvSpPr>
            <a:spLocks noChangeArrowheads="1"/>
          </p:cNvSpPr>
          <p:nvPr/>
        </p:nvSpPr>
        <p:spPr bwMode="auto">
          <a:xfrm rot="10800000">
            <a:off x="4938713" y="3046413"/>
            <a:ext cx="3235325" cy="1311275"/>
          </a:xfrm>
          <a:custGeom>
            <a:avLst/>
            <a:gdLst>
              <a:gd name="T0" fmla="*/ 424023642 w 21600"/>
              <a:gd name="T1" fmla="*/ 39801931 h 21600"/>
              <a:gd name="T2" fmla="*/ 242299331 w 21600"/>
              <a:gd name="T3" fmla="*/ 79603802 h 21600"/>
              <a:gd name="T4" fmla="*/ 60574870 w 21600"/>
              <a:gd name="T5" fmla="*/ 39801931 h 21600"/>
              <a:gd name="T6" fmla="*/ 2422993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6413" name="Text Box 13"/>
          <p:cNvSpPr txBox="1">
            <a:spLocks noChangeArrowheads="1"/>
          </p:cNvSpPr>
          <p:nvPr/>
        </p:nvSpPr>
        <p:spPr bwMode="auto">
          <a:xfrm>
            <a:off x="1987550" y="4543425"/>
            <a:ext cx="1681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perspective correct</a:t>
            </a:r>
          </a:p>
        </p:txBody>
      </p:sp>
      <p:sp>
        <p:nvSpPr>
          <p:cNvPr id="486414" name="Text Box 14"/>
          <p:cNvSpPr txBox="1">
            <a:spLocks noChangeArrowheads="1"/>
          </p:cNvSpPr>
          <p:nvPr/>
        </p:nvSpPr>
        <p:spPr bwMode="auto">
          <a:xfrm>
            <a:off x="5746750" y="4518025"/>
            <a:ext cx="1819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perspective incorrect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animBg="1"/>
      <p:bldP spid="486404" grpId="0" animBg="1"/>
      <p:bldP spid="486404" grpId="1" animBg="1"/>
      <p:bldP spid="486405" grpId="0" animBg="1"/>
      <p:bldP spid="486405" grpId="1" animBg="1"/>
      <p:bldP spid="486406" grpId="0" animBg="1"/>
      <p:bldP spid="486407" grpId="0" animBg="1"/>
      <p:bldP spid="486408" grpId="0" animBg="1"/>
      <p:bldP spid="486409" grpId="0" animBg="1"/>
      <p:bldP spid="486410" grpId="0" animBg="1"/>
      <p:bldP spid="486411" grpId="0" animBg="1"/>
      <p:bldP spid="486412" grpId="0" animBg="1"/>
      <p:bldP spid="486413" grpId="0"/>
      <p:bldP spid="48641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Perspective-correct interpolation</a:t>
            </a: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9" t="13538" r="28586" b="6050"/>
          <a:stretch>
            <a:fillRect/>
          </a:stretch>
        </p:blipFill>
        <p:spPr bwMode="auto">
          <a:xfrm>
            <a:off x="2894013" y="1582738"/>
            <a:ext cx="2936875" cy="390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487428" name="Rectangle 4"/>
          <p:cNvSpPr>
            <a:spLocks noChangeArrowheads="1"/>
          </p:cNvSpPr>
          <p:nvPr/>
        </p:nvSpPr>
        <p:spPr bwMode="auto">
          <a:xfrm>
            <a:off x="2439988" y="3170238"/>
            <a:ext cx="3844925" cy="26098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487429" name="Rectangle 5"/>
          <p:cNvSpPr>
            <a:spLocks noChangeArrowheads="1"/>
          </p:cNvSpPr>
          <p:nvPr/>
        </p:nvSpPr>
        <p:spPr bwMode="auto">
          <a:xfrm>
            <a:off x="2555875" y="4376738"/>
            <a:ext cx="3844925" cy="174307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8" grpId="0" animBg="1"/>
      <p:bldP spid="48742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Project all interpolants first by dividing by </a:t>
            </a:r>
            <a:r>
              <a:rPr lang="en-US" altLang="en-US" i="1"/>
              <a:t>w</a:t>
            </a:r>
          </a:p>
          <a:p>
            <a:r>
              <a:rPr lang="en-US" altLang="en-US"/>
              <a:t>Interpolate interpolants as well as </a:t>
            </a:r>
            <a:r>
              <a:rPr lang="en-US" altLang="en-US" i="1"/>
              <a:t>1/w</a:t>
            </a:r>
          </a:p>
          <a:p>
            <a:r>
              <a:rPr lang="en-US" altLang="en-US"/>
              <a:t>Get original value back by multiplying by interpolated </a:t>
            </a:r>
            <a:r>
              <a:rPr lang="en-US" altLang="en-US" i="1"/>
              <a:t>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Once fragments are rasterized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They can be shaded (colored)</a:t>
            </a:r>
          </a:p>
          <a:p>
            <a:pPr lvl="1"/>
            <a:r>
              <a:rPr lang="en-US" altLang="en-US"/>
              <a:t>Through a texture map</a:t>
            </a:r>
          </a:p>
          <a:p>
            <a:pPr lvl="1"/>
            <a:r>
              <a:rPr lang="en-US" altLang="en-US"/>
              <a:t>Through a fragment program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434" name="Picture 2" descr="final image after rend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281238"/>
            <a:ext cx="30241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geometry</a:t>
            </a:r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 real-time graphics, geometry is typically represented by triangles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The GPU must then draw these triangles to the screen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/>
          </a:p>
        </p:txBody>
      </p:sp>
      <p:pic>
        <p:nvPicPr>
          <p:cNvPr id="402437" name="Picture 5" descr="tclpo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278063"/>
            <a:ext cx="3038475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050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Fragment Stage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fragment stage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After the </a:t>
            </a:r>
            <a:r>
              <a:rPr lang="en-US" altLang="en-US" dirty="0" err="1"/>
              <a:t>rasterization</a:t>
            </a:r>
            <a:r>
              <a:rPr lang="en-US" altLang="en-US" dirty="0"/>
              <a:t> stage, we now have a set of </a:t>
            </a:r>
            <a:r>
              <a:rPr lang="en-US" altLang="en-US" i="1" dirty="0"/>
              <a:t>fragments</a:t>
            </a:r>
            <a:r>
              <a:rPr lang="en-US" altLang="en-US" dirty="0"/>
              <a:t> that have been generated for the input triangle</a:t>
            </a:r>
          </a:p>
          <a:p>
            <a:r>
              <a:rPr lang="en-US" altLang="en-US" dirty="0"/>
              <a:t>These fragments must be colored (or shaded) and then sent on to the </a:t>
            </a:r>
            <a:r>
              <a:rPr lang="en-US" altLang="en-US" dirty="0" err="1"/>
              <a:t>framebuffer</a:t>
            </a:r>
            <a:r>
              <a:rPr lang="en-US" altLang="en-US" dirty="0"/>
              <a:t> stage</a:t>
            </a:r>
          </a:p>
          <a:p>
            <a:r>
              <a:rPr lang="en-US" altLang="en-US" dirty="0"/>
              <a:t>The fragment processor does this, working on each fragment independently and in parallel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color a fragment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fixed color (constant color triangles – boring!)</a:t>
            </a:r>
          </a:p>
          <a:p>
            <a:r>
              <a:rPr lang="en-US" dirty="0"/>
              <a:t>Use an interpolated color (slightly better)</a:t>
            </a:r>
          </a:p>
          <a:p>
            <a:r>
              <a:rPr lang="en-US" dirty="0"/>
              <a:t>Use a texture map (more realistic!)</a:t>
            </a:r>
          </a:p>
          <a:p>
            <a:r>
              <a:rPr lang="en-US" dirty="0"/>
              <a:t>Execute an arbitrary user-defined program (</a:t>
            </a:r>
            <a:r>
              <a:rPr lang="en-US"/>
              <a:t>most flexible!)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mapping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Simple way of shading the fragment to give it a more “realistic” appearance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 to texture mapping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925" y="1044575"/>
            <a:ext cx="8548688" cy="2797175"/>
          </a:xfrm>
        </p:spPr>
        <p:txBody>
          <a:bodyPr/>
          <a:lstStyle/>
          <a:p>
            <a:pPr marL="396875" lvl="1" indent="-282575"/>
            <a:r>
              <a:rPr lang="en-US" altLang="en-US" sz="2400"/>
              <a:t>Developed by Catmull (’74) as way to improve realism without increasing geometric complexity</a:t>
            </a:r>
          </a:p>
          <a:p>
            <a:pPr marL="396875" lvl="1" indent="-282575"/>
            <a:r>
              <a:rPr lang="en-US" altLang="en-US" sz="2400"/>
              <a:t>Define parameterization (u,v) over surface  </a:t>
            </a:r>
          </a:p>
          <a:p>
            <a:pPr marL="396875" lvl="1" indent="-282575"/>
            <a:r>
              <a:rPr lang="en-US" altLang="en-US" sz="2400"/>
              <a:t>Function f(u,v) can now modify appearance of surface</a:t>
            </a:r>
          </a:p>
          <a:p>
            <a:pPr marL="396875" lvl="1" indent="-282575"/>
            <a:r>
              <a:rPr lang="en-US" altLang="en-US" sz="2400"/>
              <a:t>Function f(u,v) can be stored as an array of pixels called a </a:t>
            </a:r>
            <a:r>
              <a:rPr lang="en-US" altLang="en-US" sz="2400" i="1"/>
              <a:t>texture</a:t>
            </a:r>
            <a:endParaRPr lang="en-US" altLang="en-US" sz="2400"/>
          </a:p>
        </p:txBody>
      </p:sp>
      <p:pic>
        <p:nvPicPr>
          <p:cNvPr id="134148" name="Picture 4" descr="ball_sha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759200"/>
            <a:ext cx="22209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4837" name="Picture 5" descr="ball_parametr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3754438"/>
            <a:ext cx="222091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4838" name="Group 6"/>
          <p:cNvGrpSpPr>
            <a:grpSpLocks/>
          </p:cNvGrpSpPr>
          <p:nvPr/>
        </p:nvGrpSpPr>
        <p:grpSpPr bwMode="auto">
          <a:xfrm>
            <a:off x="6378575" y="3962400"/>
            <a:ext cx="2136775" cy="1801813"/>
            <a:chOff x="4038" y="2391"/>
            <a:chExt cx="1346" cy="1135"/>
          </a:xfrm>
        </p:grpSpPr>
        <p:sp>
          <p:nvSpPr>
            <p:cNvPr id="134168" name="Rectangle 7"/>
            <p:cNvSpPr>
              <a:spLocks noChangeArrowheads="1"/>
            </p:cNvSpPr>
            <p:nvPr/>
          </p:nvSpPr>
          <p:spPr bwMode="auto">
            <a:xfrm>
              <a:off x="4038" y="2396"/>
              <a:ext cx="1344" cy="1124"/>
            </a:xfrm>
            <a:prstGeom prst="rect">
              <a:avLst/>
            </a:prstGeom>
            <a:solidFill>
              <a:schemeClr val="tx2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34169" name="Line 8"/>
            <p:cNvSpPr>
              <a:spLocks noChangeShapeType="1"/>
            </p:cNvSpPr>
            <p:nvPr/>
          </p:nvSpPr>
          <p:spPr bwMode="auto">
            <a:xfrm>
              <a:off x="4250" y="2391"/>
              <a:ext cx="0" cy="1124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0" name="Line 9"/>
            <p:cNvSpPr>
              <a:spLocks noChangeShapeType="1"/>
            </p:cNvSpPr>
            <p:nvPr/>
          </p:nvSpPr>
          <p:spPr bwMode="auto">
            <a:xfrm>
              <a:off x="4464" y="2402"/>
              <a:ext cx="0" cy="1124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1" name="Line 10"/>
            <p:cNvSpPr>
              <a:spLocks noChangeShapeType="1"/>
            </p:cNvSpPr>
            <p:nvPr/>
          </p:nvSpPr>
          <p:spPr bwMode="auto">
            <a:xfrm>
              <a:off x="4692" y="2399"/>
              <a:ext cx="0" cy="1124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2" name="Line 11"/>
            <p:cNvSpPr>
              <a:spLocks noChangeShapeType="1"/>
            </p:cNvSpPr>
            <p:nvPr/>
          </p:nvSpPr>
          <p:spPr bwMode="auto">
            <a:xfrm>
              <a:off x="4915" y="2395"/>
              <a:ext cx="0" cy="1124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3" name="Line 12"/>
            <p:cNvSpPr>
              <a:spLocks noChangeShapeType="1"/>
            </p:cNvSpPr>
            <p:nvPr/>
          </p:nvSpPr>
          <p:spPr bwMode="auto">
            <a:xfrm>
              <a:off x="5152" y="2400"/>
              <a:ext cx="0" cy="1124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4" name="Line 13"/>
            <p:cNvSpPr>
              <a:spLocks noChangeShapeType="1"/>
            </p:cNvSpPr>
            <p:nvPr/>
          </p:nvSpPr>
          <p:spPr bwMode="auto">
            <a:xfrm>
              <a:off x="4042" y="2630"/>
              <a:ext cx="133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5" name="Line 14"/>
            <p:cNvSpPr>
              <a:spLocks noChangeShapeType="1"/>
            </p:cNvSpPr>
            <p:nvPr/>
          </p:nvSpPr>
          <p:spPr bwMode="auto">
            <a:xfrm>
              <a:off x="4044" y="2859"/>
              <a:ext cx="133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6" name="Line 15"/>
            <p:cNvSpPr>
              <a:spLocks noChangeShapeType="1"/>
            </p:cNvSpPr>
            <p:nvPr/>
          </p:nvSpPr>
          <p:spPr bwMode="auto">
            <a:xfrm>
              <a:off x="4039" y="3082"/>
              <a:ext cx="133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177" name="Line 16"/>
            <p:cNvSpPr>
              <a:spLocks noChangeShapeType="1"/>
            </p:cNvSpPr>
            <p:nvPr/>
          </p:nvSpPr>
          <p:spPr bwMode="auto">
            <a:xfrm>
              <a:off x="4048" y="3297"/>
              <a:ext cx="133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151" name="Text Box 17"/>
          <p:cNvSpPr txBox="1">
            <a:spLocks noChangeArrowheads="1"/>
          </p:cNvSpPr>
          <p:nvPr/>
        </p:nvSpPr>
        <p:spPr bwMode="auto">
          <a:xfrm>
            <a:off x="938213" y="5892800"/>
            <a:ext cx="11366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solidFill>
                  <a:schemeClr val="bg1"/>
                </a:solidFill>
              </a:rPr>
              <a:t>geometry</a:t>
            </a:r>
          </a:p>
        </p:txBody>
      </p:sp>
      <p:sp>
        <p:nvSpPr>
          <p:cNvPr id="504850" name="Text Box 18"/>
          <p:cNvSpPr txBox="1">
            <a:spLocks noChangeArrowheads="1"/>
          </p:cNvSpPr>
          <p:nvPr/>
        </p:nvSpPr>
        <p:spPr bwMode="auto">
          <a:xfrm>
            <a:off x="3228975" y="5894388"/>
            <a:ext cx="22542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/>
              <a:t>u,v parameterization</a:t>
            </a:r>
          </a:p>
        </p:txBody>
      </p:sp>
      <p:sp>
        <p:nvSpPr>
          <p:cNvPr id="504851" name="Text Box 19"/>
          <p:cNvSpPr txBox="1">
            <a:spLocks noChangeArrowheads="1"/>
          </p:cNvSpPr>
          <p:nvPr/>
        </p:nvSpPr>
        <p:spPr bwMode="auto">
          <a:xfrm>
            <a:off x="6962775" y="5888038"/>
            <a:ext cx="7048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/>
              <a:t>f(u,v)</a:t>
            </a:r>
          </a:p>
        </p:txBody>
      </p:sp>
      <p:sp>
        <p:nvSpPr>
          <p:cNvPr id="504852" name="Oval 20"/>
          <p:cNvSpPr>
            <a:spLocks noChangeArrowheads="1"/>
          </p:cNvSpPr>
          <p:nvPr/>
        </p:nvSpPr>
        <p:spPr bwMode="auto">
          <a:xfrm>
            <a:off x="4554538" y="4302125"/>
            <a:ext cx="88900" cy="88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04853" name="Text Box 21"/>
          <p:cNvSpPr txBox="1">
            <a:spLocks noChangeArrowheads="1"/>
          </p:cNvSpPr>
          <p:nvPr/>
        </p:nvSpPr>
        <p:spPr bwMode="auto">
          <a:xfrm>
            <a:off x="4229100" y="4333875"/>
            <a:ext cx="684213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 b="1"/>
              <a:t>(u</a:t>
            </a:r>
            <a:r>
              <a:rPr lang="en-US" altLang="en-US" sz="1400" b="1" baseline="-25000"/>
              <a:t>0</a:t>
            </a:r>
            <a:r>
              <a:rPr lang="en-US" altLang="en-US" sz="1400" b="1"/>
              <a:t>,v</a:t>
            </a:r>
            <a:r>
              <a:rPr lang="en-US" altLang="en-US" sz="1400" b="1" baseline="-25000"/>
              <a:t>0</a:t>
            </a:r>
            <a:r>
              <a:rPr lang="en-US" altLang="en-US" sz="1400" b="1"/>
              <a:t>)</a:t>
            </a:r>
          </a:p>
        </p:txBody>
      </p:sp>
      <p:sp>
        <p:nvSpPr>
          <p:cNvPr id="504854" name="Freeform 22"/>
          <p:cNvSpPr>
            <a:spLocks/>
          </p:cNvSpPr>
          <p:nvPr/>
        </p:nvSpPr>
        <p:spPr bwMode="auto">
          <a:xfrm>
            <a:off x="4116388" y="4057650"/>
            <a:ext cx="115887" cy="147638"/>
          </a:xfrm>
          <a:custGeom>
            <a:avLst/>
            <a:gdLst>
              <a:gd name="T0" fmla="*/ 40322326 w 73"/>
              <a:gd name="T1" fmla="*/ 0 h 93"/>
              <a:gd name="T2" fmla="*/ 0 w 73"/>
              <a:gd name="T3" fmla="*/ 234376119 h 93"/>
              <a:gd name="T4" fmla="*/ 183969819 w 73"/>
              <a:gd name="T5" fmla="*/ 166330876 h 93"/>
              <a:gd name="T6" fmla="*/ 40322326 w 73"/>
              <a:gd name="T7" fmla="*/ 0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3" h="93">
                <a:moveTo>
                  <a:pt x="16" y="0"/>
                </a:moveTo>
                <a:lnTo>
                  <a:pt x="0" y="93"/>
                </a:lnTo>
                <a:lnTo>
                  <a:pt x="73" y="66"/>
                </a:lnTo>
                <a:lnTo>
                  <a:pt x="16" y="0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4855" name="Text Box 23"/>
          <p:cNvSpPr txBox="1">
            <a:spLocks noChangeArrowheads="1"/>
          </p:cNvSpPr>
          <p:nvPr/>
        </p:nvSpPr>
        <p:spPr bwMode="auto">
          <a:xfrm rot="-1099973">
            <a:off x="3932238" y="4135438"/>
            <a:ext cx="325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 b="1"/>
              <a:t>v</a:t>
            </a:r>
          </a:p>
        </p:txBody>
      </p:sp>
      <p:sp>
        <p:nvSpPr>
          <p:cNvPr id="504856" name="Freeform 24"/>
          <p:cNvSpPr>
            <a:spLocks/>
          </p:cNvSpPr>
          <p:nvPr/>
        </p:nvSpPr>
        <p:spPr bwMode="auto">
          <a:xfrm>
            <a:off x="5084763" y="4532313"/>
            <a:ext cx="123825" cy="115887"/>
          </a:xfrm>
          <a:custGeom>
            <a:avLst/>
            <a:gdLst>
              <a:gd name="T0" fmla="*/ 196572188 w 78"/>
              <a:gd name="T1" fmla="*/ 30241745 h 73"/>
              <a:gd name="T2" fmla="*/ 0 w 78"/>
              <a:gd name="T3" fmla="*/ 0 h 73"/>
              <a:gd name="T4" fmla="*/ 83165950 w 78"/>
              <a:gd name="T5" fmla="*/ 183969819 h 73"/>
              <a:gd name="T6" fmla="*/ 196572188 w 78"/>
              <a:gd name="T7" fmla="*/ 30241745 h 7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8" h="73">
                <a:moveTo>
                  <a:pt x="78" y="12"/>
                </a:moveTo>
                <a:lnTo>
                  <a:pt x="0" y="0"/>
                </a:lnTo>
                <a:lnTo>
                  <a:pt x="33" y="73"/>
                </a:lnTo>
                <a:lnTo>
                  <a:pt x="78" y="12"/>
                </a:lnTo>
                <a:close/>
              </a:path>
            </a:pathLst>
          </a:cu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4857" name="Text Box 25"/>
          <p:cNvSpPr txBox="1">
            <a:spLocks noChangeArrowheads="1"/>
          </p:cNvSpPr>
          <p:nvPr/>
        </p:nvSpPr>
        <p:spPr bwMode="auto">
          <a:xfrm rot="-1099973">
            <a:off x="4889500" y="4511675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 b="1"/>
              <a:t>u</a:t>
            </a:r>
          </a:p>
        </p:txBody>
      </p:sp>
      <p:sp>
        <p:nvSpPr>
          <p:cNvPr id="504858" name="AutoShape 26"/>
          <p:cNvSpPr>
            <a:spLocks noChangeArrowheads="1"/>
          </p:cNvSpPr>
          <p:nvPr/>
        </p:nvSpPr>
        <p:spPr bwMode="auto">
          <a:xfrm>
            <a:off x="2865438" y="4660900"/>
            <a:ext cx="504825" cy="381000"/>
          </a:xfrm>
          <a:prstGeom prst="rightArrow">
            <a:avLst>
              <a:gd name="adj1" fmla="val 35000"/>
              <a:gd name="adj2" fmla="val 55417"/>
            </a:avLst>
          </a:prstGeom>
          <a:solidFill>
            <a:srgbClr val="00CC00"/>
          </a:solidFill>
          <a:ln w="127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04859" name="AutoShape 27"/>
          <p:cNvSpPr>
            <a:spLocks noChangeArrowheads="1"/>
          </p:cNvSpPr>
          <p:nvPr/>
        </p:nvSpPr>
        <p:spPr bwMode="auto">
          <a:xfrm>
            <a:off x="5711825" y="4641850"/>
            <a:ext cx="504825" cy="381000"/>
          </a:xfrm>
          <a:prstGeom prst="rightArrow">
            <a:avLst>
              <a:gd name="adj1" fmla="val 35000"/>
              <a:gd name="adj2" fmla="val 55417"/>
            </a:avLst>
          </a:prstGeom>
          <a:solidFill>
            <a:srgbClr val="00CC00"/>
          </a:solidFill>
          <a:ln w="127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04860" name="Line 28"/>
          <p:cNvSpPr>
            <a:spLocks noChangeShapeType="1"/>
          </p:cNvSpPr>
          <p:nvPr/>
        </p:nvSpPr>
        <p:spPr bwMode="auto">
          <a:xfrm flipV="1">
            <a:off x="6340475" y="3786188"/>
            <a:ext cx="0" cy="2019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4861" name="Line 29"/>
          <p:cNvSpPr>
            <a:spLocks noChangeShapeType="1"/>
          </p:cNvSpPr>
          <p:nvPr/>
        </p:nvSpPr>
        <p:spPr bwMode="auto">
          <a:xfrm>
            <a:off x="6321425" y="5795963"/>
            <a:ext cx="23431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4862" name="Text Box 30"/>
          <p:cNvSpPr txBox="1">
            <a:spLocks noChangeArrowheads="1"/>
          </p:cNvSpPr>
          <p:nvPr/>
        </p:nvSpPr>
        <p:spPr bwMode="auto">
          <a:xfrm>
            <a:off x="6054725" y="3856038"/>
            <a:ext cx="2984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 i="1"/>
              <a:t>v</a:t>
            </a:r>
          </a:p>
        </p:txBody>
      </p:sp>
      <p:sp>
        <p:nvSpPr>
          <p:cNvPr id="504863" name="Text Box 31"/>
          <p:cNvSpPr txBox="1">
            <a:spLocks noChangeArrowheads="1"/>
          </p:cNvSpPr>
          <p:nvPr/>
        </p:nvSpPr>
        <p:spPr bwMode="auto">
          <a:xfrm>
            <a:off x="8253413" y="5746750"/>
            <a:ext cx="3111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 i="1"/>
              <a:t>u</a:t>
            </a:r>
          </a:p>
        </p:txBody>
      </p:sp>
      <p:sp>
        <p:nvSpPr>
          <p:cNvPr id="504864" name="Text Box 32"/>
          <p:cNvSpPr txBox="1">
            <a:spLocks noChangeArrowheads="1"/>
          </p:cNvSpPr>
          <p:nvPr/>
        </p:nvSpPr>
        <p:spPr bwMode="auto">
          <a:xfrm>
            <a:off x="7245350" y="4408488"/>
            <a:ext cx="773235" cy="296862"/>
          </a:xfrm>
          <a:prstGeom prst="rect">
            <a:avLst/>
          </a:prstGeom>
          <a:solidFill>
            <a:schemeClr val="tx2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(u</a:t>
            </a:r>
            <a:r>
              <a:rPr lang="en-US" altLang="en-US" sz="1400" b="1" baseline="-25000" dirty="0">
                <a:solidFill>
                  <a:schemeClr val="bg1"/>
                </a:solidFill>
              </a:rPr>
              <a:t>0</a:t>
            </a:r>
            <a:r>
              <a:rPr lang="en-US" altLang="en-US" sz="1400" b="1" dirty="0">
                <a:solidFill>
                  <a:schemeClr val="bg1"/>
                </a:solidFill>
              </a:rPr>
              <a:t>,v</a:t>
            </a:r>
            <a:r>
              <a:rPr lang="en-US" altLang="en-US" sz="1400" b="1" baseline="-25000" dirty="0">
                <a:solidFill>
                  <a:schemeClr val="bg1"/>
                </a:solidFill>
              </a:rPr>
              <a:t>0</a:t>
            </a:r>
            <a:r>
              <a:rPr lang="en-US" altLang="en-US" sz="1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04865" name="Oval 33"/>
          <p:cNvSpPr>
            <a:spLocks noChangeArrowheads="1"/>
          </p:cNvSpPr>
          <p:nvPr/>
        </p:nvSpPr>
        <p:spPr bwMode="auto">
          <a:xfrm>
            <a:off x="7639050" y="4383088"/>
            <a:ext cx="88900" cy="88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50" grpId="0"/>
      <p:bldP spid="504851" grpId="0"/>
      <p:bldP spid="504852" grpId="0" animBg="1"/>
      <p:bldP spid="504853" grpId="0"/>
      <p:bldP spid="504854" grpId="0" animBg="1"/>
      <p:bldP spid="504855" grpId="0"/>
      <p:bldP spid="504856" grpId="0" animBg="1"/>
      <p:bldP spid="504857" grpId="0"/>
      <p:bldP spid="504858" grpId="0" animBg="1"/>
      <p:bldP spid="504859" grpId="0" animBg="1"/>
      <p:bldP spid="504860" grpId="0" animBg="1"/>
      <p:bldP spid="504861" grpId="0" animBg="1"/>
      <p:bldP spid="504862" grpId="0"/>
      <p:bldP spid="504863" grpId="0"/>
      <p:bldP spid="504864" grpId="0" animBg="1"/>
      <p:bldP spid="50486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149225" y="1042988"/>
            <a:ext cx="8931275" cy="5289550"/>
          </a:xfrm>
          <a:prstGeom prst="rect">
            <a:avLst/>
          </a:prstGeom>
          <a:solidFill>
            <a:srgbClr val="1C1C1C"/>
          </a:solidFill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35171" name="Picture 3" descr="geometryKn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1143000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60" name="Picture 4" descr="texmapKn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3930650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 to texture mapping</a:t>
            </a:r>
          </a:p>
        </p:txBody>
      </p:sp>
      <p:pic>
        <p:nvPicPr>
          <p:cNvPr id="135174" name="Picture 6" descr="geometryC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149350"/>
            <a:ext cx="2359025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63" name="Picture 7" descr="texmapCube c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3916363"/>
            <a:ext cx="2359025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6" name="Picture 8" descr="geometrySphe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155700"/>
            <a:ext cx="2220912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65" name="Picture 9" descr="texmapSp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927475"/>
            <a:ext cx="2220912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66" name="Picture 10" descr="brickPatter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1" t="19611" r="11169" b="11169"/>
          <a:stretch>
            <a:fillRect/>
          </a:stretch>
        </p:blipFill>
        <p:spPr bwMode="auto">
          <a:xfrm>
            <a:off x="6642100" y="2382838"/>
            <a:ext cx="2252663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086100" y="3343275"/>
            <a:ext cx="11366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solidFill>
                  <a:schemeClr val="bg1"/>
                </a:solidFill>
              </a:rPr>
              <a:t>geometry</a:t>
            </a:r>
          </a:p>
        </p:txBody>
      </p:sp>
      <p:sp>
        <p:nvSpPr>
          <p:cNvPr id="505868" name="Text Box 12"/>
          <p:cNvSpPr txBox="1">
            <a:spLocks noChangeArrowheads="1"/>
          </p:cNvSpPr>
          <p:nvPr/>
        </p:nvSpPr>
        <p:spPr bwMode="auto">
          <a:xfrm>
            <a:off x="7269163" y="4760913"/>
            <a:ext cx="8826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solidFill>
                  <a:schemeClr val="bg1"/>
                </a:solidFill>
              </a:rPr>
              <a:t>texture</a:t>
            </a:r>
          </a:p>
        </p:txBody>
      </p:sp>
      <p:sp>
        <p:nvSpPr>
          <p:cNvPr id="505869" name="Text Box 13"/>
          <p:cNvSpPr txBox="1">
            <a:spLocks noChangeArrowheads="1"/>
          </p:cNvSpPr>
          <p:nvPr/>
        </p:nvSpPr>
        <p:spPr bwMode="auto">
          <a:xfrm>
            <a:off x="2743200" y="6005513"/>
            <a:ext cx="17843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solidFill>
                  <a:schemeClr val="bg1"/>
                </a:solidFill>
              </a:rPr>
              <a:t>texture-mapped</a:t>
            </a:r>
          </a:p>
        </p:txBody>
      </p:sp>
      <p:sp>
        <p:nvSpPr>
          <p:cNvPr id="505870" name="Line 14"/>
          <p:cNvSpPr>
            <a:spLocks noChangeShapeType="1"/>
          </p:cNvSpPr>
          <p:nvPr/>
        </p:nvSpPr>
        <p:spPr bwMode="auto">
          <a:xfrm>
            <a:off x="6575425" y="4684713"/>
            <a:ext cx="2471738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5871" name="Line 15"/>
          <p:cNvSpPr>
            <a:spLocks noChangeShapeType="1"/>
          </p:cNvSpPr>
          <p:nvPr/>
        </p:nvSpPr>
        <p:spPr bwMode="auto">
          <a:xfrm rot="-5400000">
            <a:off x="5348287" y="3449638"/>
            <a:ext cx="2481263" cy="158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5872" name="Text Box 16"/>
          <p:cNvSpPr txBox="1">
            <a:spLocks noChangeArrowheads="1"/>
          </p:cNvSpPr>
          <p:nvPr/>
        </p:nvSpPr>
        <p:spPr bwMode="auto">
          <a:xfrm>
            <a:off x="8662988" y="4627563"/>
            <a:ext cx="28257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 i="1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505873" name="Text Box 17"/>
          <p:cNvSpPr txBox="1">
            <a:spLocks noChangeArrowheads="1"/>
          </p:cNvSpPr>
          <p:nvPr/>
        </p:nvSpPr>
        <p:spPr bwMode="auto">
          <a:xfrm>
            <a:off x="6350000" y="2338388"/>
            <a:ext cx="27305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 i="1">
                <a:solidFill>
                  <a:schemeClr val="bg1"/>
                </a:solidFill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68" grpId="0"/>
      <p:bldP spid="505869" grpId="0"/>
      <p:bldP spid="505870" grpId="0" animBg="1"/>
      <p:bldP spid="505871" grpId="0" animBg="1"/>
      <p:bldP spid="505872" grpId="0"/>
      <p:bldP spid="50587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88313" cy="560388"/>
          </a:xfrm>
        </p:spPr>
        <p:txBody>
          <a:bodyPr/>
          <a:lstStyle/>
          <a:p>
            <a:r>
              <a:rPr lang="en-US" altLang="en-US" sz="2800"/>
              <a:t>Representing Theoretical Texture Signal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063" y="1811338"/>
            <a:ext cx="7772400" cy="504825"/>
          </a:xfrm>
        </p:spPr>
        <p:txBody>
          <a:bodyPr/>
          <a:lstStyle/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Explicitly, with a mathematical equation</a:t>
            </a:r>
          </a:p>
        </p:txBody>
      </p:sp>
      <p:grpSp>
        <p:nvGrpSpPr>
          <p:cNvPr id="506884" name="Group 4"/>
          <p:cNvGrpSpPr>
            <a:grpSpLocks/>
          </p:cNvGrpSpPr>
          <p:nvPr/>
        </p:nvGrpSpPr>
        <p:grpSpPr bwMode="auto">
          <a:xfrm>
            <a:off x="6019800" y="2374900"/>
            <a:ext cx="1520825" cy="1484313"/>
            <a:chOff x="2894" y="1219"/>
            <a:chExt cx="958" cy="935"/>
          </a:xfrm>
        </p:grpSpPr>
        <p:sp>
          <p:nvSpPr>
            <p:cNvPr id="136210" name="Line 5"/>
            <p:cNvSpPr>
              <a:spLocks noChangeShapeType="1"/>
            </p:cNvSpPr>
            <p:nvPr/>
          </p:nvSpPr>
          <p:spPr bwMode="auto">
            <a:xfrm>
              <a:off x="3018" y="2045"/>
              <a:ext cx="8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11" name="Line 6"/>
            <p:cNvSpPr>
              <a:spLocks noChangeShapeType="1"/>
            </p:cNvSpPr>
            <p:nvPr/>
          </p:nvSpPr>
          <p:spPr bwMode="auto">
            <a:xfrm rot="-5400000">
              <a:off x="2607" y="1632"/>
              <a:ext cx="828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12" name="Text Box 7"/>
            <p:cNvSpPr txBox="1">
              <a:spLocks noChangeArrowheads="1"/>
            </p:cNvSpPr>
            <p:nvPr/>
          </p:nvSpPr>
          <p:spPr bwMode="auto">
            <a:xfrm>
              <a:off x="3673" y="2010"/>
              <a:ext cx="1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i="1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36213" name="Text Box 8"/>
            <p:cNvSpPr txBox="1">
              <a:spLocks noChangeArrowheads="1"/>
            </p:cNvSpPr>
            <p:nvPr/>
          </p:nvSpPr>
          <p:spPr bwMode="auto">
            <a:xfrm>
              <a:off x="2894" y="1242"/>
              <a:ext cx="15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i="1">
                  <a:solidFill>
                    <a:schemeClr val="bg1"/>
                  </a:solidFill>
                </a:rPr>
                <a:t>v</a:t>
              </a:r>
            </a:p>
          </p:txBody>
        </p:sp>
        <p:pic>
          <p:nvPicPr>
            <p:cNvPr id="136214" name="Picture 9" descr="sinUV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1302"/>
              <a:ext cx="70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6890" name="Group 10"/>
          <p:cNvGrpSpPr>
            <a:grpSpLocks/>
          </p:cNvGrpSpPr>
          <p:nvPr/>
        </p:nvGrpSpPr>
        <p:grpSpPr bwMode="auto">
          <a:xfrm>
            <a:off x="6021388" y="4651375"/>
            <a:ext cx="1520825" cy="1484313"/>
            <a:chOff x="3793" y="2690"/>
            <a:chExt cx="958" cy="935"/>
          </a:xfrm>
        </p:grpSpPr>
        <p:sp>
          <p:nvSpPr>
            <p:cNvPr id="136205" name="Line 11"/>
            <p:cNvSpPr>
              <a:spLocks noChangeShapeType="1"/>
            </p:cNvSpPr>
            <p:nvPr/>
          </p:nvSpPr>
          <p:spPr bwMode="auto">
            <a:xfrm>
              <a:off x="3917" y="3516"/>
              <a:ext cx="8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06" name="Line 12"/>
            <p:cNvSpPr>
              <a:spLocks noChangeShapeType="1"/>
            </p:cNvSpPr>
            <p:nvPr/>
          </p:nvSpPr>
          <p:spPr bwMode="auto">
            <a:xfrm rot="-5400000">
              <a:off x="3506" y="3103"/>
              <a:ext cx="828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207" name="Text Box 13"/>
            <p:cNvSpPr txBox="1">
              <a:spLocks noChangeArrowheads="1"/>
            </p:cNvSpPr>
            <p:nvPr/>
          </p:nvSpPr>
          <p:spPr bwMode="auto">
            <a:xfrm>
              <a:off x="4572" y="3481"/>
              <a:ext cx="1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i="1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36208" name="Text Box 14"/>
            <p:cNvSpPr txBox="1">
              <a:spLocks noChangeArrowheads="1"/>
            </p:cNvSpPr>
            <p:nvPr/>
          </p:nvSpPr>
          <p:spPr bwMode="auto">
            <a:xfrm>
              <a:off x="3793" y="2713"/>
              <a:ext cx="15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i="1">
                  <a:solidFill>
                    <a:schemeClr val="bg1"/>
                  </a:solidFill>
                </a:rPr>
                <a:t>v</a:t>
              </a:r>
            </a:p>
          </p:txBody>
        </p:sp>
        <p:pic>
          <p:nvPicPr>
            <p:cNvPr id="136209" name="Picture 15" descr="stanfo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" y="2763"/>
              <a:ext cx="728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198" name="Text Box 16"/>
          <p:cNvSpPr txBox="1">
            <a:spLocks noChangeArrowheads="1"/>
          </p:cNvSpPr>
          <p:nvPr/>
        </p:nvSpPr>
        <p:spPr bwMode="auto">
          <a:xfrm>
            <a:off x="669925" y="1006475"/>
            <a:ext cx="7920038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There are several possible ways to represent the theoretical texture signal:</a:t>
            </a:r>
          </a:p>
        </p:txBody>
      </p:sp>
      <p:sp>
        <p:nvSpPr>
          <p:cNvPr id="506897" name="Text Box 17"/>
          <p:cNvSpPr txBox="1">
            <a:spLocks noChangeArrowheads="1"/>
          </p:cNvSpPr>
          <p:nvPr/>
        </p:nvSpPr>
        <p:spPr bwMode="auto">
          <a:xfrm>
            <a:off x="1073150" y="2663825"/>
            <a:ext cx="4276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e.g.       f(u,v) =   </a:t>
            </a:r>
            <a:r>
              <a:rPr lang="en-US" altLang="en-US" sz="2400" i="1"/>
              <a:t>sin</a:t>
            </a:r>
            <a:r>
              <a:rPr lang="en-US" altLang="en-US" sz="2400"/>
              <a:t>(10</a:t>
            </a:r>
            <a:r>
              <a:rPr lang="en-US" altLang="en-US" sz="4000">
                <a:latin typeface="Symbol" pitchFamily="18" charset="2"/>
              </a:rPr>
              <a:t>p</a:t>
            </a:r>
            <a:r>
              <a:rPr lang="en-US" altLang="en-US" sz="2400"/>
              <a:t> </a:t>
            </a:r>
            <a:r>
              <a:rPr lang="en-US" altLang="en-US" sz="2400" i="1"/>
              <a:t>u v</a:t>
            </a:r>
            <a:r>
              <a:rPr lang="en-US" altLang="en-US" sz="2400"/>
              <a:t>)</a:t>
            </a:r>
            <a:r>
              <a:rPr lang="en-US" altLang="en-US" sz="2400" b="1"/>
              <a:t> </a:t>
            </a:r>
          </a:p>
        </p:txBody>
      </p:sp>
      <p:sp>
        <p:nvSpPr>
          <p:cNvPr id="506898" name="AutoShape 18"/>
          <p:cNvSpPr>
            <a:spLocks noChangeArrowheads="1"/>
          </p:cNvSpPr>
          <p:nvPr/>
        </p:nvSpPr>
        <p:spPr bwMode="auto">
          <a:xfrm>
            <a:off x="5562600" y="2868613"/>
            <a:ext cx="504825" cy="381000"/>
          </a:xfrm>
          <a:prstGeom prst="rightArrow">
            <a:avLst>
              <a:gd name="adj1" fmla="val 35000"/>
              <a:gd name="adj2" fmla="val 55417"/>
            </a:avLst>
          </a:prstGeom>
          <a:solidFill>
            <a:srgbClr val="00CC00"/>
          </a:solidFill>
          <a:ln w="127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06899" name="Text Box 19"/>
          <p:cNvSpPr txBox="1">
            <a:spLocks noChangeArrowheads="1"/>
          </p:cNvSpPr>
          <p:nvPr/>
        </p:nvSpPr>
        <p:spPr bwMode="auto">
          <a:xfrm>
            <a:off x="771525" y="4121150"/>
            <a:ext cx="609441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Unfortunately, it is difficult to generalize this approach…</a:t>
            </a:r>
          </a:p>
        </p:txBody>
      </p:sp>
      <p:sp>
        <p:nvSpPr>
          <p:cNvPr id="506900" name="Text Box 20"/>
          <p:cNvSpPr txBox="1">
            <a:spLocks noChangeArrowheads="1"/>
          </p:cNvSpPr>
          <p:nvPr/>
        </p:nvSpPr>
        <p:spPr bwMode="auto">
          <a:xfrm>
            <a:off x="784225" y="5194300"/>
            <a:ext cx="41322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>
                <a:solidFill>
                  <a:schemeClr val="bg1"/>
                </a:solidFill>
              </a:rPr>
              <a:t>What is the equation for this?</a:t>
            </a:r>
          </a:p>
        </p:txBody>
      </p:sp>
      <p:sp>
        <p:nvSpPr>
          <p:cNvPr id="506901" name="Line 21"/>
          <p:cNvSpPr>
            <a:spLocks noChangeShapeType="1"/>
          </p:cNvSpPr>
          <p:nvPr/>
        </p:nvSpPr>
        <p:spPr bwMode="auto">
          <a:xfrm>
            <a:off x="3365500" y="2865438"/>
            <a:ext cx="0" cy="3889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6902" name="Line 22"/>
          <p:cNvSpPr>
            <a:spLocks noChangeShapeType="1"/>
          </p:cNvSpPr>
          <p:nvPr/>
        </p:nvSpPr>
        <p:spPr bwMode="auto">
          <a:xfrm>
            <a:off x="5265738" y="2868613"/>
            <a:ext cx="0" cy="3889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3" grpId="0" build="p"/>
      <p:bldP spid="506897" grpId="0"/>
      <p:bldP spid="506898" grpId="0" animBg="1"/>
      <p:bldP spid="506899" grpId="0"/>
      <p:bldP spid="506900" grpId="0"/>
      <p:bldP spid="506901" grpId="0" animBg="1"/>
      <p:bldP spid="50690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88313" cy="560388"/>
          </a:xfrm>
        </p:spPr>
        <p:txBody>
          <a:bodyPr/>
          <a:lstStyle/>
          <a:p>
            <a:r>
              <a:rPr lang="en-US" altLang="en-US" sz="2800"/>
              <a:t>Representing Theoretical Texture Signal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063" y="1898650"/>
            <a:ext cx="7772400" cy="1320800"/>
          </a:xfrm>
        </p:spPr>
        <p:txBody>
          <a:bodyPr/>
          <a:lstStyle/>
          <a:p>
            <a:pPr marL="284163" indent="-284163">
              <a:lnSpc>
                <a:spcPct val="70000"/>
              </a:lnSpc>
              <a:buClr>
                <a:srgbClr val="6699FF"/>
              </a:buClr>
            </a:pPr>
            <a:r>
              <a:rPr lang="en-US" altLang="en-US" sz="2400"/>
              <a:t>Explicitly, with a mathematical equation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Implicitly, with a functional program that can compute f(u,v) everywhere on the domain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669925" y="1006475"/>
            <a:ext cx="7920038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There are several possible ways to represent the theoretical texture signal:</a:t>
            </a:r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1081088" y="3117850"/>
            <a:ext cx="33877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>
                <a:solidFill>
                  <a:schemeClr val="bg1"/>
                </a:solidFill>
              </a:rPr>
              <a:t>e.g. procedural textures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650875" y="5549900"/>
            <a:ext cx="80359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>
                <a:solidFill>
                  <a:schemeClr val="bg1"/>
                </a:solidFill>
              </a:rPr>
              <a:t>These have the same problem as the explicit representations – not all textures can be represented!</a:t>
            </a:r>
          </a:p>
        </p:txBody>
      </p:sp>
      <p:pic>
        <p:nvPicPr>
          <p:cNvPr id="507911" name="Picture 7" descr="checkeredC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3462338"/>
            <a:ext cx="18002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866775" y="3943350"/>
            <a:ext cx="6618288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2841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841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841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841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4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latin typeface="Courier New" pitchFamily="49" charset="0"/>
              </a:rPr>
              <a:t>Shader checkboard(float4 uv) {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latin typeface="Courier New" pitchFamily="49" charset="0"/>
              </a:rPr>
              <a:t>	uv = floor(uv * 8);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latin typeface="Courier New" pitchFamily="49" charset="0"/>
              </a:rPr>
              <a:t>	return ((uv.x % 2) == (uv.y % 2));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800">
                <a:latin typeface="Courier New" pitchFamily="49" charset="0"/>
              </a:rPr>
              <a:t>}</a:t>
            </a:r>
            <a:r>
              <a:rPr lang="en-US" altLang="en-US" sz="1800" b="1">
                <a:latin typeface="Courier New" pitchFamily="49" charset="0"/>
              </a:rPr>
              <a:t> </a:t>
            </a:r>
          </a:p>
        </p:txBody>
      </p:sp>
      <p:sp>
        <p:nvSpPr>
          <p:cNvPr id="507913" name="AutoShape 9"/>
          <p:cNvSpPr>
            <a:spLocks noChangeArrowheads="1"/>
          </p:cNvSpPr>
          <p:nvPr/>
        </p:nvSpPr>
        <p:spPr bwMode="auto">
          <a:xfrm>
            <a:off x="6049963" y="4078288"/>
            <a:ext cx="504825" cy="381000"/>
          </a:xfrm>
          <a:prstGeom prst="rightArrow">
            <a:avLst>
              <a:gd name="adj1" fmla="val 35000"/>
              <a:gd name="adj2" fmla="val 55417"/>
            </a:avLst>
          </a:prstGeom>
          <a:solidFill>
            <a:srgbClr val="00CC00"/>
          </a:solidFill>
          <a:ln w="127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9" grpId="0"/>
      <p:bldP spid="507910" grpId="0"/>
      <p:bldP spid="507912" grpId="0"/>
      <p:bldP spid="50791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88313" cy="560388"/>
          </a:xfrm>
        </p:spPr>
        <p:txBody>
          <a:bodyPr/>
          <a:lstStyle/>
          <a:p>
            <a:r>
              <a:rPr lang="en-US" altLang="en-US" sz="2800"/>
              <a:t>Representing Theoretical Texture Signal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063" y="1900238"/>
            <a:ext cx="7794625" cy="2349500"/>
          </a:xfrm>
        </p:spPr>
        <p:txBody>
          <a:bodyPr/>
          <a:lstStyle/>
          <a:p>
            <a:pPr marL="284163" indent="-284163">
              <a:lnSpc>
                <a:spcPct val="70000"/>
              </a:lnSpc>
              <a:buClr>
                <a:srgbClr val="6699FF"/>
              </a:buClr>
            </a:pPr>
            <a:r>
              <a:rPr lang="en-US" altLang="en-US" sz="2400"/>
              <a:t>Explicitly, with a mathematical equation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Implicitly, with a functional program that can compute f(u,v) everywhere on the domain 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Implicitly, with a composition of geometrical shapes with well-defined mathematical representations.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669925" y="1006475"/>
            <a:ext cx="7920038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There are several possible ways to represent the theoretical texture signal:</a:t>
            </a:r>
          </a:p>
        </p:txBody>
      </p:sp>
      <p:sp>
        <p:nvSpPr>
          <p:cNvPr id="508933" name="Text Box 5"/>
          <p:cNvSpPr txBox="1">
            <a:spLocks noChangeArrowheads="1"/>
          </p:cNvSpPr>
          <p:nvPr/>
        </p:nvSpPr>
        <p:spPr bwMode="auto">
          <a:xfrm>
            <a:off x="1081088" y="3924300"/>
            <a:ext cx="28448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e.g. vector graphics</a:t>
            </a:r>
          </a:p>
        </p:txBody>
      </p:sp>
      <p:sp>
        <p:nvSpPr>
          <p:cNvPr id="508934" name="Text Box 6"/>
          <p:cNvSpPr txBox="1">
            <a:spLocks noChangeArrowheads="1"/>
          </p:cNvSpPr>
          <p:nvPr/>
        </p:nvSpPr>
        <p:spPr bwMode="auto">
          <a:xfrm>
            <a:off x="801688" y="5614988"/>
            <a:ext cx="77438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>
                <a:solidFill>
                  <a:schemeClr val="bg1"/>
                </a:solidFill>
              </a:rPr>
              <a:t>These can be expensive to compute in real-time.  Similar to the general rendering 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3" grpId="0"/>
      <p:bldP spid="5089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triangles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triangle can be specified with three vertices v</a:t>
            </a:r>
            <a:r>
              <a:rPr lang="en-US" altLang="en-US" baseline="-25000"/>
              <a:t>1</a:t>
            </a:r>
            <a:r>
              <a:rPr lang="en-US" altLang="en-US"/>
              <a:t>, v</a:t>
            </a:r>
            <a:r>
              <a:rPr lang="en-US" altLang="en-US" baseline="-25000"/>
              <a:t>2</a:t>
            </a:r>
            <a:r>
              <a:rPr lang="en-US" altLang="en-US"/>
              <a:t>, v</a:t>
            </a:r>
            <a:r>
              <a:rPr lang="en-US" altLang="en-US" baseline="-25000"/>
              <a:t>3</a:t>
            </a:r>
          </a:p>
        </p:txBody>
      </p:sp>
      <p:sp>
        <p:nvSpPr>
          <p:cNvPr id="441348" name="Freeform 4"/>
          <p:cNvSpPr>
            <a:spLocks/>
          </p:cNvSpPr>
          <p:nvPr/>
        </p:nvSpPr>
        <p:spPr bwMode="auto">
          <a:xfrm>
            <a:off x="3127375" y="2968625"/>
            <a:ext cx="3233738" cy="2782888"/>
          </a:xfrm>
          <a:custGeom>
            <a:avLst/>
            <a:gdLst>
              <a:gd name="T0" fmla="*/ 0 w 2037"/>
              <a:gd name="T1" fmla="*/ 0 h 1753"/>
              <a:gd name="T2" fmla="*/ 1915319046 w 2037"/>
              <a:gd name="T3" fmla="*/ 2147483647 h 1753"/>
              <a:gd name="T4" fmla="*/ 2147483647 w 2037"/>
              <a:gd name="T5" fmla="*/ 1766630642 h 1753"/>
              <a:gd name="T6" fmla="*/ 0 w 2037"/>
              <a:gd name="T7" fmla="*/ 0 h 175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37" h="1753">
                <a:moveTo>
                  <a:pt x="0" y="0"/>
                </a:moveTo>
                <a:lnTo>
                  <a:pt x="760" y="1753"/>
                </a:lnTo>
                <a:lnTo>
                  <a:pt x="2037" y="701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49" name="Oval 5"/>
          <p:cNvSpPr>
            <a:spLocks noChangeArrowheads="1"/>
          </p:cNvSpPr>
          <p:nvPr/>
        </p:nvSpPr>
        <p:spPr bwMode="auto">
          <a:xfrm>
            <a:off x="3060700" y="2903538"/>
            <a:ext cx="146050" cy="146050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1350" name="Oval 6"/>
          <p:cNvSpPr>
            <a:spLocks noChangeArrowheads="1"/>
          </p:cNvSpPr>
          <p:nvPr/>
        </p:nvSpPr>
        <p:spPr bwMode="auto">
          <a:xfrm>
            <a:off x="6234113" y="4010025"/>
            <a:ext cx="146050" cy="146050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1351" name="Oval 7"/>
          <p:cNvSpPr>
            <a:spLocks noChangeArrowheads="1"/>
          </p:cNvSpPr>
          <p:nvPr/>
        </p:nvSpPr>
        <p:spPr bwMode="auto">
          <a:xfrm>
            <a:off x="4264025" y="5646738"/>
            <a:ext cx="146050" cy="146050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1352" name="Text Box 8"/>
          <p:cNvSpPr txBox="1">
            <a:spLocks noChangeArrowheads="1"/>
          </p:cNvSpPr>
          <p:nvPr/>
        </p:nvSpPr>
        <p:spPr bwMode="auto">
          <a:xfrm>
            <a:off x="2784475" y="2441575"/>
            <a:ext cx="449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v</a:t>
            </a:r>
            <a:r>
              <a:rPr lang="en-US" altLang="en-US" sz="2400" baseline="-25000"/>
              <a:t>1</a:t>
            </a:r>
          </a:p>
        </p:txBody>
      </p:sp>
      <p:sp>
        <p:nvSpPr>
          <p:cNvPr id="441353" name="Text Box 9"/>
          <p:cNvSpPr txBox="1">
            <a:spLocks noChangeArrowheads="1"/>
          </p:cNvSpPr>
          <p:nvPr/>
        </p:nvSpPr>
        <p:spPr bwMode="auto">
          <a:xfrm>
            <a:off x="6329363" y="3721100"/>
            <a:ext cx="44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v</a:t>
            </a:r>
            <a:r>
              <a:rPr lang="en-US" altLang="en-US" sz="2400" baseline="-25000"/>
              <a:t>2</a:t>
            </a:r>
          </a:p>
        </p:txBody>
      </p:sp>
      <p:sp>
        <p:nvSpPr>
          <p:cNvPr id="441354" name="Text Box 10"/>
          <p:cNvSpPr txBox="1">
            <a:spLocks noChangeArrowheads="1"/>
          </p:cNvSpPr>
          <p:nvPr/>
        </p:nvSpPr>
        <p:spPr bwMode="auto">
          <a:xfrm>
            <a:off x="4170363" y="5735638"/>
            <a:ext cx="44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v</a:t>
            </a:r>
            <a:r>
              <a:rPr lang="en-US" altLang="en-US" sz="2400" baseline="-25000"/>
              <a:t>3</a:t>
            </a:r>
          </a:p>
        </p:txBody>
      </p:sp>
      <p:sp>
        <p:nvSpPr>
          <p:cNvPr id="441355" name="Text Box 11"/>
          <p:cNvSpPr txBox="1">
            <a:spLocks noChangeArrowheads="1"/>
          </p:cNvSpPr>
          <p:nvPr/>
        </p:nvSpPr>
        <p:spPr bwMode="auto">
          <a:xfrm>
            <a:off x="3138488" y="2470150"/>
            <a:ext cx="178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= (x</a:t>
            </a:r>
            <a:r>
              <a:rPr lang="en-US" altLang="en-US" sz="2400" baseline="-25000"/>
              <a:t>1</a:t>
            </a:r>
            <a:r>
              <a:rPr lang="en-US" altLang="en-US" sz="2400"/>
              <a:t>, y</a:t>
            </a:r>
            <a:r>
              <a:rPr lang="en-US" altLang="en-US" sz="2400" baseline="-25000"/>
              <a:t>1</a:t>
            </a:r>
            <a:r>
              <a:rPr lang="en-US" altLang="en-US" sz="2400"/>
              <a:t>, z</a:t>
            </a:r>
            <a:r>
              <a:rPr lang="en-US" altLang="en-US" sz="2400" baseline="-25000"/>
              <a:t>1</a:t>
            </a:r>
            <a:r>
              <a:rPr lang="en-US" altLang="en-US" sz="2400"/>
              <a:t>)</a:t>
            </a:r>
          </a:p>
        </p:txBody>
      </p:sp>
      <p:sp>
        <p:nvSpPr>
          <p:cNvPr id="441356" name="Text Box 12"/>
          <p:cNvSpPr txBox="1">
            <a:spLocks noChangeArrowheads="1"/>
          </p:cNvSpPr>
          <p:nvPr/>
        </p:nvSpPr>
        <p:spPr bwMode="auto">
          <a:xfrm>
            <a:off x="6651625" y="3735388"/>
            <a:ext cx="178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= (x</a:t>
            </a:r>
            <a:r>
              <a:rPr lang="en-US" altLang="en-US" sz="2400" baseline="-25000"/>
              <a:t>2</a:t>
            </a:r>
            <a:r>
              <a:rPr lang="en-US" altLang="en-US" sz="2400"/>
              <a:t>, y</a:t>
            </a:r>
            <a:r>
              <a:rPr lang="en-US" altLang="en-US" sz="2400" baseline="-25000"/>
              <a:t>2</a:t>
            </a:r>
            <a:r>
              <a:rPr lang="en-US" altLang="en-US" sz="2400"/>
              <a:t>, z</a:t>
            </a:r>
            <a:r>
              <a:rPr lang="en-US" altLang="en-US" sz="2400" baseline="-25000"/>
              <a:t>2</a:t>
            </a:r>
            <a:r>
              <a:rPr lang="en-US" altLang="en-US" sz="2400"/>
              <a:t>)</a:t>
            </a:r>
          </a:p>
        </p:txBody>
      </p:sp>
      <p:sp>
        <p:nvSpPr>
          <p:cNvPr id="441357" name="Text Box 13"/>
          <p:cNvSpPr txBox="1">
            <a:spLocks noChangeArrowheads="1"/>
          </p:cNvSpPr>
          <p:nvPr/>
        </p:nvSpPr>
        <p:spPr bwMode="auto">
          <a:xfrm>
            <a:off x="4483100" y="5738813"/>
            <a:ext cx="178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= (x</a:t>
            </a:r>
            <a:r>
              <a:rPr lang="en-US" altLang="en-US" sz="2400" baseline="-25000"/>
              <a:t>3</a:t>
            </a:r>
            <a:r>
              <a:rPr lang="en-US" altLang="en-US" sz="2400"/>
              <a:t>, y</a:t>
            </a:r>
            <a:r>
              <a:rPr lang="en-US" altLang="en-US" sz="2400" baseline="-25000"/>
              <a:t>3</a:t>
            </a:r>
            <a:r>
              <a:rPr lang="en-US" altLang="en-US" sz="2400"/>
              <a:t>, z</a:t>
            </a:r>
            <a:r>
              <a:rPr lang="en-US" altLang="en-US" sz="2400" baseline="-25000"/>
              <a:t>3</a:t>
            </a:r>
            <a:r>
              <a:rPr lang="en-US" altLang="en-US" sz="24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8" grpId="0" animBg="1"/>
      <p:bldP spid="441349" grpId="0" animBg="1"/>
      <p:bldP spid="441350" grpId="0" animBg="1"/>
      <p:bldP spid="441351" grpId="0" animBg="1"/>
      <p:bldP spid="441352" grpId="0"/>
      <p:bldP spid="441353" grpId="0"/>
      <p:bldP spid="441354" grpId="0"/>
      <p:bldP spid="441355" grpId="0"/>
      <p:bldP spid="441356" grpId="0"/>
      <p:bldP spid="441357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88313" cy="560388"/>
          </a:xfrm>
        </p:spPr>
        <p:txBody>
          <a:bodyPr/>
          <a:lstStyle/>
          <a:p>
            <a:r>
              <a:rPr lang="en-US" altLang="en-US" sz="2800"/>
              <a:t>Representing Theoretical Texture Signal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063" y="1898650"/>
            <a:ext cx="7772400" cy="3127375"/>
          </a:xfrm>
        </p:spPr>
        <p:txBody>
          <a:bodyPr/>
          <a:lstStyle/>
          <a:p>
            <a:pPr marL="284163" indent="-284163">
              <a:lnSpc>
                <a:spcPct val="70000"/>
              </a:lnSpc>
              <a:buClr>
                <a:srgbClr val="6699FF"/>
              </a:buClr>
            </a:pPr>
            <a:r>
              <a:rPr lang="en-US" altLang="en-US" sz="2400"/>
              <a:t>Explicitly, with a mathematical equation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Implicitly, with a functional program that can compute f(u,v) everywhere on the domain 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Implicitly, with a composition of geometrical shapes with well-defined mathematical representations.</a:t>
            </a:r>
          </a:p>
          <a:p>
            <a:pPr marL="284163" indent="-284163">
              <a:buClr>
                <a:srgbClr val="6699FF"/>
              </a:buClr>
            </a:pPr>
            <a:r>
              <a:rPr lang="en-US" altLang="en-US" sz="2400"/>
              <a:t>Approximately, using a discrete representation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669925" y="1006475"/>
            <a:ext cx="7920038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/>
              <a:t>There are several possible ways to represent the theoretical texture signal:</a:t>
            </a:r>
          </a:p>
        </p:txBody>
      </p:sp>
      <p:grpSp>
        <p:nvGrpSpPr>
          <p:cNvPr id="509957" name="Group 5"/>
          <p:cNvGrpSpPr>
            <a:grpSpLocks/>
          </p:cNvGrpSpPr>
          <p:nvPr/>
        </p:nvGrpSpPr>
        <p:grpSpPr bwMode="auto">
          <a:xfrm>
            <a:off x="2284413" y="4422775"/>
            <a:ext cx="1520825" cy="1484313"/>
            <a:chOff x="3793" y="2690"/>
            <a:chExt cx="958" cy="935"/>
          </a:xfrm>
        </p:grpSpPr>
        <p:sp>
          <p:nvSpPr>
            <p:cNvPr id="139280" name="Line 6"/>
            <p:cNvSpPr>
              <a:spLocks noChangeShapeType="1"/>
            </p:cNvSpPr>
            <p:nvPr/>
          </p:nvSpPr>
          <p:spPr bwMode="auto">
            <a:xfrm>
              <a:off x="3917" y="3516"/>
              <a:ext cx="8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281" name="Line 7"/>
            <p:cNvSpPr>
              <a:spLocks noChangeShapeType="1"/>
            </p:cNvSpPr>
            <p:nvPr/>
          </p:nvSpPr>
          <p:spPr bwMode="auto">
            <a:xfrm rot="-5400000">
              <a:off x="3506" y="3103"/>
              <a:ext cx="828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282" name="Text Box 8"/>
            <p:cNvSpPr txBox="1">
              <a:spLocks noChangeArrowheads="1"/>
            </p:cNvSpPr>
            <p:nvPr/>
          </p:nvSpPr>
          <p:spPr bwMode="auto">
            <a:xfrm>
              <a:off x="4572" y="3481"/>
              <a:ext cx="165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b="1" i="1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39283" name="Text Box 9"/>
            <p:cNvSpPr txBox="1">
              <a:spLocks noChangeArrowheads="1"/>
            </p:cNvSpPr>
            <p:nvPr/>
          </p:nvSpPr>
          <p:spPr bwMode="auto">
            <a:xfrm>
              <a:off x="3793" y="2713"/>
              <a:ext cx="1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b="1" i="1">
                  <a:solidFill>
                    <a:schemeClr val="bg1"/>
                  </a:solidFill>
                </a:rPr>
                <a:t>v</a:t>
              </a:r>
            </a:p>
          </p:txBody>
        </p:sp>
        <p:pic>
          <p:nvPicPr>
            <p:cNvPr id="139284" name="Picture 10" descr="stanfor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" y="2763"/>
              <a:ext cx="728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9963" name="Text Box 11"/>
          <p:cNvSpPr txBox="1">
            <a:spLocks noChangeArrowheads="1"/>
          </p:cNvSpPr>
          <p:nvPr/>
        </p:nvSpPr>
        <p:spPr bwMode="auto">
          <a:xfrm>
            <a:off x="5862638" y="5676900"/>
            <a:ext cx="2619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000" b="1" i="1">
                <a:solidFill>
                  <a:schemeClr val="bg1"/>
                </a:solidFill>
              </a:rPr>
              <a:t>u</a:t>
            </a:r>
          </a:p>
        </p:txBody>
      </p:sp>
      <p:grpSp>
        <p:nvGrpSpPr>
          <p:cNvPr id="509964" name="Group 12"/>
          <p:cNvGrpSpPr>
            <a:grpSpLocks/>
          </p:cNvGrpSpPr>
          <p:nvPr/>
        </p:nvGrpSpPr>
        <p:grpSpPr bwMode="auto">
          <a:xfrm>
            <a:off x="4625975" y="4416425"/>
            <a:ext cx="1520825" cy="1316038"/>
            <a:chOff x="3086" y="3034"/>
            <a:chExt cx="958" cy="829"/>
          </a:xfrm>
        </p:grpSpPr>
        <p:pic>
          <p:nvPicPr>
            <p:cNvPr id="139276" name="Picture 13" descr="stanford_sampl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" y="3110"/>
              <a:ext cx="728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77" name="Line 14"/>
            <p:cNvSpPr>
              <a:spLocks noChangeShapeType="1"/>
            </p:cNvSpPr>
            <p:nvPr/>
          </p:nvSpPr>
          <p:spPr bwMode="auto">
            <a:xfrm>
              <a:off x="3210" y="3863"/>
              <a:ext cx="8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278" name="Line 15"/>
            <p:cNvSpPr>
              <a:spLocks noChangeShapeType="1"/>
            </p:cNvSpPr>
            <p:nvPr/>
          </p:nvSpPr>
          <p:spPr bwMode="auto">
            <a:xfrm rot="-5400000">
              <a:off x="2799" y="3447"/>
              <a:ext cx="828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279" name="Text Box 16"/>
            <p:cNvSpPr txBox="1">
              <a:spLocks noChangeArrowheads="1"/>
            </p:cNvSpPr>
            <p:nvPr/>
          </p:nvSpPr>
          <p:spPr bwMode="auto">
            <a:xfrm>
              <a:off x="3086" y="3060"/>
              <a:ext cx="16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/>
                <a:buNone/>
              </a:pPr>
              <a:r>
                <a:rPr lang="en-US" altLang="en-US" sz="1000" b="1" i="1">
                  <a:solidFill>
                    <a:schemeClr val="bg1"/>
                  </a:solidFill>
                </a:rPr>
                <a:t>v</a:t>
              </a:r>
            </a:p>
          </p:txBody>
        </p:sp>
      </p:grpSp>
      <p:sp>
        <p:nvSpPr>
          <p:cNvPr id="509969" name="AutoShape 17"/>
          <p:cNvSpPr>
            <a:spLocks noChangeArrowheads="1"/>
          </p:cNvSpPr>
          <p:nvPr/>
        </p:nvSpPr>
        <p:spPr bwMode="auto">
          <a:xfrm>
            <a:off x="4022725" y="4921250"/>
            <a:ext cx="504825" cy="381000"/>
          </a:xfrm>
          <a:prstGeom prst="rightArrow">
            <a:avLst>
              <a:gd name="adj1" fmla="val 35000"/>
              <a:gd name="adj2" fmla="val 55417"/>
            </a:avLst>
          </a:prstGeom>
          <a:solidFill>
            <a:srgbClr val="00CC00"/>
          </a:solidFill>
          <a:ln w="127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09970" name="Text Box 18"/>
          <p:cNvSpPr txBox="1">
            <a:spLocks noChangeArrowheads="1"/>
          </p:cNvSpPr>
          <p:nvPr/>
        </p:nvSpPr>
        <p:spPr bwMode="auto">
          <a:xfrm>
            <a:off x="2028825" y="5810250"/>
            <a:ext cx="2105025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>
                <a:solidFill>
                  <a:schemeClr val="bg1"/>
                </a:solidFill>
              </a:rPr>
              <a:t>theoretical texture signal</a:t>
            </a:r>
          </a:p>
        </p:txBody>
      </p:sp>
      <p:sp>
        <p:nvSpPr>
          <p:cNvPr id="509971" name="Text Box 19"/>
          <p:cNvSpPr txBox="1">
            <a:spLocks noChangeArrowheads="1"/>
          </p:cNvSpPr>
          <p:nvPr/>
        </p:nvSpPr>
        <p:spPr bwMode="auto">
          <a:xfrm>
            <a:off x="4454525" y="5811838"/>
            <a:ext cx="198596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>
                <a:solidFill>
                  <a:schemeClr val="bg1"/>
                </a:solidFill>
              </a:rPr>
              <a:t>discrete representation</a:t>
            </a:r>
          </a:p>
        </p:txBody>
      </p:sp>
      <p:sp>
        <p:nvSpPr>
          <p:cNvPr id="509972" name="Text Box 20"/>
          <p:cNvSpPr txBox="1">
            <a:spLocks noChangeArrowheads="1"/>
          </p:cNvSpPr>
          <p:nvPr/>
        </p:nvSpPr>
        <p:spPr bwMode="auto">
          <a:xfrm>
            <a:off x="6350000" y="4865688"/>
            <a:ext cx="1319213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400">
                <a:solidFill>
                  <a:schemeClr val="bg1"/>
                </a:solidFill>
              </a:rPr>
              <a:t>“texture”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3" grpId="0"/>
      <p:bldP spid="509969" grpId="0" animBg="1"/>
      <p:bldP spid="509970" grpId="0"/>
      <p:bldP spid="509971" grpId="0"/>
      <p:bldP spid="50997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Essentially a lookup table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You want to evaluate function </a:t>
            </a:r>
            <a:r>
              <a:rPr lang="en-US" altLang="en-US" i="1"/>
              <a:t>f(s,t)</a:t>
            </a:r>
            <a:r>
              <a:rPr lang="en-US" altLang="en-US"/>
              <a:t> on the surface…</a:t>
            </a:r>
          </a:p>
          <a:p>
            <a:r>
              <a:rPr lang="en-US" altLang="en-US"/>
              <a:t>You can store it in an array for fast access</a:t>
            </a:r>
          </a:p>
          <a:p>
            <a:r>
              <a:rPr lang="en-US" altLang="en-US"/>
              <a:t>But what happens to the screen samples that do not map directly to the samples of the texture?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Nearest neighbor sampling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 the point to the 2D array of samples</a:t>
            </a:r>
          </a:p>
          <a:p>
            <a:r>
              <a:rPr lang="en-US" altLang="en-US"/>
              <a:t>Take the sample that is closest to the projected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Bilinear interpolation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Linear reconstruction of the function f(s,t) using neighboring color samples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filtering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Screen space samples are closer together than texture samples (magnification)</a:t>
            </a:r>
          </a:p>
          <a:p>
            <a:pPr lvl="1"/>
            <a:r>
              <a:rPr lang="en-US" altLang="en-US" dirty="0"/>
              <a:t>OpenGL provides two reconstruction filters: GL_NEAREST, GL_LINEAR</a:t>
            </a:r>
          </a:p>
          <a:p>
            <a:r>
              <a:rPr lang="en-US" altLang="en-US" dirty="0"/>
              <a:t>Screen space samples are farther apart than texture samples (</a:t>
            </a:r>
            <a:r>
              <a:rPr lang="en-US" altLang="en-US" dirty="0" err="1"/>
              <a:t>minification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Summed area tables </a:t>
            </a:r>
          </a:p>
          <a:p>
            <a:pPr lvl="1"/>
            <a:r>
              <a:rPr lang="en-US" altLang="en-US" dirty="0" err="1"/>
              <a:t>Mipmapping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Summed area tables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Mipmapping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28688"/>
            <a:ext cx="8726488" cy="5181600"/>
          </a:xfrm>
        </p:spPr>
        <p:txBody>
          <a:bodyPr/>
          <a:lstStyle/>
          <a:p>
            <a:r>
              <a:rPr lang="en-US" altLang="en-US" sz="2800" dirty="0"/>
              <a:t>MIP- </a:t>
            </a:r>
            <a:r>
              <a:rPr lang="en-US" altLang="en-US" sz="2800" i="1" dirty="0" err="1"/>
              <a:t>multum</a:t>
            </a:r>
            <a:r>
              <a:rPr lang="en-US" altLang="en-US" sz="2800" i="1" dirty="0"/>
              <a:t> in </a:t>
            </a:r>
            <a:r>
              <a:rPr lang="en-US" altLang="en-US" sz="2800" i="1" dirty="0" err="1"/>
              <a:t>parvo</a:t>
            </a:r>
            <a:r>
              <a:rPr lang="en-US" altLang="en-US" sz="2800" dirty="0"/>
              <a:t> (many things in a small place)</a:t>
            </a:r>
          </a:p>
          <a:p>
            <a:r>
              <a:rPr lang="en-US" altLang="en-US" sz="2800" dirty="0"/>
              <a:t>Technique in which to perform pre-computed filtering for </a:t>
            </a:r>
            <a:r>
              <a:rPr lang="en-US" altLang="en-US" sz="2800" dirty="0" err="1"/>
              <a:t>minification</a:t>
            </a:r>
            <a:endParaRPr lang="en-US" altLang="en-US" sz="2800" dirty="0"/>
          </a:p>
        </p:txBody>
      </p:sp>
      <p:pic>
        <p:nvPicPr>
          <p:cNvPr id="516100" name="Picture 4" descr="lena_st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3594100"/>
            <a:ext cx="1760537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6101" name="Group 5"/>
          <p:cNvGrpSpPr>
            <a:grpSpLocks/>
          </p:cNvGrpSpPr>
          <p:nvPr/>
        </p:nvGrpSpPr>
        <p:grpSpPr bwMode="auto">
          <a:xfrm>
            <a:off x="4394200" y="2500313"/>
            <a:ext cx="3535363" cy="3532187"/>
            <a:chOff x="2768" y="1831"/>
            <a:chExt cx="2227" cy="2225"/>
          </a:xfrm>
        </p:grpSpPr>
        <p:graphicFrame>
          <p:nvGraphicFramePr>
            <p:cNvPr id="145439" name="Object 6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0" name="Image" r:id="rId4" imgW="6501587" imgH="6501587" progId="Photoshop.Image.9">
                    <p:embed/>
                  </p:oleObj>
                </mc:Choice>
                <mc:Fallback>
                  <p:oleObj name="Image" r:id="rId4" imgW="6501587" imgH="6501587" progId="Photoshop.Image.9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40" name="Object 7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1" name="Image" r:id="rId6" imgW="6501587" imgH="6501587" progId="Photoshop.Image.9">
                    <p:embed/>
                  </p:oleObj>
                </mc:Choice>
                <mc:Fallback>
                  <p:oleObj name="Image" r:id="rId6" imgW="6501587" imgH="6501587" progId="Photoshop.Image.9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41" name="Object 8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2" name="Image" r:id="rId8" imgW="6501587" imgH="6501587" progId="Photoshop.Image.9">
                    <p:embed/>
                  </p:oleObj>
                </mc:Choice>
                <mc:Fallback>
                  <p:oleObj name="Image" r:id="rId8" imgW="6501587" imgH="6501587" progId="Photoshop.Image.9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05" name="Group 9"/>
          <p:cNvGrpSpPr>
            <a:grpSpLocks/>
          </p:cNvGrpSpPr>
          <p:nvPr/>
        </p:nvGrpSpPr>
        <p:grpSpPr bwMode="auto">
          <a:xfrm>
            <a:off x="4400550" y="2498725"/>
            <a:ext cx="1763713" cy="1762125"/>
            <a:chOff x="2768" y="1831"/>
            <a:chExt cx="2227" cy="2225"/>
          </a:xfrm>
        </p:grpSpPr>
        <p:graphicFrame>
          <p:nvGraphicFramePr>
            <p:cNvPr id="145436" name="Object 10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3" name="Image" r:id="rId10" imgW="6501587" imgH="6501587" progId="Photoshop.Image.9">
                    <p:embed/>
                  </p:oleObj>
                </mc:Choice>
                <mc:Fallback>
                  <p:oleObj name="Image" r:id="rId10" imgW="6501587" imgH="6501587" progId="Photoshop.Image.9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7" name="Object 11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4" name="Image" r:id="rId11" imgW="6501587" imgH="6501587" progId="Photoshop.Image.9">
                    <p:embed/>
                  </p:oleObj>
                </mc:Choice>
                <mc:Fallback>
                  <p:oleObj name="Image" r:id="rId11" imgW="6501587" imgH="6501587" progId="Photoshop.Image.9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8" name="Object 12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5" name="Image" r:id="rId12" imgW="6501587" imgH="6501587" progId="Photoshop.Image.9">
                    <p:embed/>
                  </p:oleObj>
                </mc:Choice>
                <mc:Fallback>
                  <p:oleObj name="Image" r:id="rId12" imgW="6501587" imgH="6501587" progId="Photoshop.Image.9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09" name="Group 13"/>
          <p:cNvGrpSpPr>
            <a:grpSpLocks/>
          </p:cNvGrpSpPr>
          <p:nvPr/>
        </p:nvGrpSpPr>
        <p:grpSpPr bwMode="auto">
          <a:xfrm>
            <a:off x="4403725" y="2500313"/>
            <a:ext cx="874713" cy="874712"/>
            <a:chOff x="2768" y="1831"/>
            <a:chExt cx="2227" cy="2225"/>
          </a:xfrm>
        </p:grpSpPr>
        <p:graphicFrame>
          <p:nvGraphicFramePr>
            <p:cNvPr id="145433" name="Object 14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6" name="Image" r:id="rId13" imgW="6501587" imgH="6501587" progId="Photoshop.Image.9">
                    <p:embed/>
                  </p:oleObj>
                </mc:Choice>
                <mc:Fallback>
                  <p:oleObj name="Image" r:id="rId13" imgW="6501587" imgH="6501587" progId="Photoshop.Image.9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4" name="Object 15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7" name="Image" r:id="rId14" imgW="6501587" imgH="6501587" progId="Photoshop.Image.9">
                    <p:embed/>
                  </p:oleObj>
                </mc:Choice>
                <mc:Fallback>
                  <p:oleObj name="Image" r:id="rId14" imgW="6501587" imgH="6501587" progId="Photoshop.Image.9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5" name="Object 16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8" name="Image" r:id="rId15" imgW="6501587" imgH="6501587" progId="Photoshop.Image.9">
                    <p:embed/>
                  </p:oleObj>
                </mc:Choice>
                <mc:Fallback>
                  <p:oleObj name="Image" r:id="rId15" imgW="6501587" imgH="6501587" progId="Photoshop.Image.9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13" name="Group 17"/>
          <p:cNvGrpSpPr>
            <a:grpSpLocks/>
          </p:cNvGrpSpPr>
          <p:nvPr/>
        </p:nvGrpSpPr>
        <p:grpSpPr bwMode="auto">
          <a:xfrm>
            <a:off x="4408488" y="2501900"/>
            <a:ext cx="430212" cy="430213"/>
            <a:chOff x="2768" y="1831"/>
            <a:chExt cx="2227" cy="2225"/>
          </a:xfrm>
        </p:grpSpPr>
        <p:graphicFrame>
          <p:nvGraphicFramePr>
            <p:cNvPr id="145430" name="Object 18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29" name="Image" r:id="rId16" imgW="6501587" imgH="6501587" progId="Photoshop.Image.9">
                    <p:embed/>
                  </p:oleObj>
                </mc:Choice>
                <mc:Fallback>
                  <p:oleObj name="Image" r:id="rId16" imgW="6501587" imgH="6501587" progId="Photoshop.Image.9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1" name="Object 19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0" name="Image" r:id="rId17" imgW="6501587" imgH="6501587" progId="Photoshop.Image.9">
                    <p:embed/>
                  </p:oleObj>
                </mc:Choice>
                <mc:Fallback>
                  <p:oleObj name="Image" r:id="rId17" imgW="6501587" imgH="6501587" progId="Photoshop.Image.9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32" name="Object 20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1" name="Image" r:id="rId18" imgW="6501587" imgH="6501587" progId="Photoshop.Image.9">
                    <p:embed/>
                  </p:oleObj>
                </mc:Choice>
                <mc:Fallback>
                  <p:oleObj name="Image" r:id="rId18" imgW="6501587" imgH="6501587" progId="Photoshop.Image.9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17" name="Group 21"/>
          <p:cNvGrpSpPr>
            <a:grpSpLocks/>
          </p:cNvGrpSpPr>
          <p:nvPr/>
        </p:nvGrpSpPr>
        <p:grpSpPr bwMode="auto">
          <a:xfrm>
            <a:off x="4408488" y="2501900"/>
            <a:ext cx="211137" cy="211138"/>
            <a:chOff x="2768" y="1831"/>
            <a:chExt cx="2227" cy="2225"/>
          </a:xfrm>
        </p:grpSpPr>
        <p:graphicFrame>
          <p:nvGraphicFramePr>
            <p:cNvPr id="145427" name="Object 22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2" name="Image" r:id="rId19" imgW="6501587" imgH="6501587" progId="Photoshop.Image.9">
                    <p:embed/>
                  </p:oleObj>
                </mc:Choice>
                <mc:Fallback>
                  <p:oleObj name="Image" r:id="rId19" imgW="6501587" imgH="6501587" progId="Photoshop.Image.9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8" name="Object 23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3" name="Image" r:id="rId20" imgW="6501587" imgH="6501587" progId="Photoshop.Image.9">
                    <p:embed/>
                  </p:oleObj>
                </mc:Choice>
                <mc:Fallback>
                  <p:oleObj name="Image" r:id="rId20" imgW="6501587" imgH="6501587" progId="Photoshop.Image.9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9" name="Object 24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4" name="Image" r:id="rId21" imgW="6501587" imgH="6501587" progId="Photoshop.Image.9">
                    <p:embed/>
                  </p:oleObj>
                </mc:Choice>
                <mc:Fallback>
                  <p:oleObj name="Image" r:id="rId21" imgW="6501587" imgH="6501587" progId="Photoshop.Image.9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21" name="Group 25"/>
          <p:cNvGrpSpPr>
            <a:grpSpLocks/>
          </p:cNvGrpSpPr>
          <p:nvPr/>
        </p:nvGrpSpPr>
        <p:grpSpPr bwMode="auto">
          <a:xfrm>
            <a:off x="4408488" y="2501900"/>
            <a:ext cx="101600" cy="101600"/>
            <a:chOff x="2768" y="1831"/>
            <a:chExt cx="2227" cy="2225"/>
          </a:xfrm>
        </p:grpSpPr>
        <p:graphicFrame>
          <p:nvGraphicFramePr>
            <p:cNvPr id="145424" name="Object 26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5" name="Image" r:id="rId22" imgW="6501587" imgH="6501587" progId="Photoshop.Image.9">
                    <p:embed/>
                  </p:oleObj>
                </mc:Choice>
                <mc:Fallback>
                  <p:oleObj name="Image" r:id="rId22" imgW="6501587" imgH="6501587" progId="Photoshop.Image.9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5" name="Object 27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6" name="Image" r:id="rId23" imgW="6501587" imgH="6501587" progId="Photoshop.Image.9">
                    <p:embed/>
                  </p:oleObj>
                </mc:Choice>
                <mc:Fallback>
                  <p:oleObj name="Image" r:id="rId23" imgW="6501587" imgH="6501587" progId="Photoshop.Image.9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6" name="Object 28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7" name="Image" r:id="rId24" imgW="6501587" imgH="6501587" progId="Photoshop.Image.9">
                    <p:embed/>
                  </p:oleObj>
                </mc:Choice>
                <mc:Fallback>
                  <p:oleObj name="Image" r:id="rId24" imgW="6501587" imgH="6501587" progId="Photoshop.Image.9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6125" name="Group 29"/>
          <p:cNvGrpSpPr>
            <a:grpSpLocks/>
          </p:cNvGrpSpPr>
          <p:nvPr/>
        </p:nvGrpSpPr>
        <p:grpSpPr bwMode="auto">
          <a:xfrm>
            <a:off x="4411663" y="2503488"/>
            <a:ext cx="47625" cy="47625"/>
            <a:chOff x="2768" y="1831"/>
            <a:chExt cx="2227" cy="2225"/>
          </a:xfrm>
        </p:grpSpPr>
        <p:graphicFrame>
          <p:nvGraphicFramePr>
            <p:cNvPr id="145421" name="Object 30"/>
            <p:cNvGraphicFramePr>
              <a:graphicFrameLocks noChangeAspect="1"/>
            </p:cNvGraphicFramePr>
            <p:nvPr/>
          </p:nvGraphicFramePr>
          <p:xfrm>
            <a:off x="3884" y="2945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8" name="Image" r:id="rId25" imgW="6501587" imgH="6501587" progId="Photoshop.Image.9">
                    <p:embed/>
                  </p:oleObj>
                </mc:Choice>
                <mc:Fallback>
                  <p:oleObj name="Image" r:id="rId25" imgW="6501587" imgH="6501587" progId="Photoshop.Image.9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945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2" name="Object 31"/>
            <p:cNvGraphicFramePr>
              <a:graphicFrameLocks noChangeAspect="1"/>
            </p:cNvGraphicFramePr>
            <p:nvPr/>
          </p:nvGraphicFramePr>
          <p:xfrm>
            <a:off x="2768" y="2942"/>
            <a:ext cx="1111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39" name="Image" r:id="rId26" imgW="6501587" imgH="6501587" progId="Photoshop.Image.9">
                    <p:embed/>
                  </p:oleObj>
                </mc:Choice>
                <mc:Fallback>
                  <p:oleObj name="Image" r:id="rId26" imgW="6501587" imgH="6501587" progId="Photoshop.Image.9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2942"/>
                          <a:ext cx="1111" cy="1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423" name="Object 32"/>
            <p:cNvGraphicFramePr>
              <a:graphicFrameLocks noChangeAspect="1"/>
            </p:cNvGraphicFramePr>
            <p:nvPr/>
          </p:nvGraphicFramePr>
          <p:xfrm>
            <a:off x="3885" y="1831"/>
            <a:ext cx="1110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40" name="Image" r:id="rId27" imgW="6501587" imgH="6501587" progId="Photoshop.Image.9">
                    <p:embed/>
                  </p:oleObj>
                </mc:Choice>
                <mc:Fallback>
                  <p:oleObj name="Image" r:id="rId27" imgW="6501587" imgH="6501587" progId="Photoshop.Image.9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1831"/>
                          <a:ext cx="1110" cy="1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6129" name="Text Box 33"/>
          <p:cNvSpPr txBox="1">
            <a:spLocks noChangeArrowheads="1"/>
          </p:cNvSpPr>
          <p:nvPr/>
        </p:nvSpPr>
        <p:spPr bwMode="auto">
          <a:xfrm>
            <a:off x="1489075" y="6062663"/>
            <a:ext cx="5891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>
                <a:solidFill>
                  <a:schemeClr val="bg1"/>
                </a:solidFill>
              </a:rPr>
              <a:t>Space usage 1.3 x more than the standard texture!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2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Mipmapping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Accessing the </a:t>
            </a:r>
            <a:r>
              <a:rPr lang="en-US" altLang="en-US" dirty="0" err="1"/>
              <a:t>mipmap</a:t>
            </a:r>
            <a:endParaRPr lang="en-US" altLang="en-US" dirty="0"/>
          </a:p>
          <a:p>
            <a:r>
              <a:rPr lang="en-US" altLang="en-US" dirty="0"/>
              <a:t>How do we estimate pixel footprint size?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 with mipmapping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Decimated textures all have a square footprint (isotropic)</a:t>
            </a:r>
          </a:p>
        </p:txBody>
      </p:sp>
      <p:pic>
        <p:nvPicPr>
          <p:cNvPr id="518148" name="Picture 4" descr="Image:Anisotropic comp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4"/>
          <a:stretch>
            <a:fillRect/>
          </a:stretch>
        </p:blipFill>
        <p:spPr bwMode="auto">
          <a:xfrm>
            <a:off x="1666875" y="2355850"/>
            <a:ext cx="237172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8149" name="Text Box 5"/>
          <p:cNvSpPr txBox="1">
            <a:spLocks noChangeArrowheads="1"/>
          </p:cNvSpPr>
          <p:nvPr/>
        </p:nvSpPr>
        <p:spPr bwMode="auto">
          <a:xfrm>
            <a:off x="4545013" y="2379663"/>
            <a:ext cx="4178300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 dirty="0">
                <a:solidFill>
                  <a:srgbClr val="333333"/>
                </a:solidFill>
              </a:rPr>
              <a:t>Here, screen samples in the </a:t>
            </a:r>
            <a:r>
              <a:rPr lang="en-US" altLang="en-US" sz="2000" i="1" dirty="0">
                <a:solidFill>
                  <a:srgbClr val="333333"/>
                </a:solidFill>
              </a:rPr>
              <a:t>u</a:t>
            </a:r>
            <a:r>
              <a:rPr lang="en-US" altLang="en-US" sz="2000" dirty="0">
                <a:solidFill>
                  <a:srgbClr val="333333"/>
                </a:solidFill>
              </a:rPr>
              <a:t> direction are more dense than in the </a:t>
            </a:r>
            <a:r>
              <a:rPr lang="en-US" altLang="en-US" sz="2000" i="1" dirty="0">
                <a:solidFill>
                  <a:srgbClr val="333333"/>
                </a:solidFill>
              </a:rPr>
              <a:t>v</a:t>
            </a:r>
            <a:r>
              <a:rPr lang="en-US" altLang="en-US" sz="2000" dirty="0">
                <a:solidFill>
                  <a:srgbClr val="333333"/>
                </a:solidFill>
              </a:rPr>
              <a:t> direction!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 dirty="0">
                <a:solidFill>
                  <a:srgbClr val="333333"/>
                </a:solidFill>
              </a:rPr>
              <a:t>If you choose </a:t>
            </a:r>
            <a:r>
              <a:rPr lang="en-US" altLang="en-US" sz="2000" i="1" dirty="0">
                <a:solidFill>
                  <a:srgbClr val="333333"/>
                </a:solidFill>
              </a:rPr>
              <a:t>ds/du</a:t>
            </a:r>
            <a:r>
              <a:rPr lang="en-US" altLang="en-US" sz="2000" dirty="0">
                <a:solidFill>
                  <a:srgbClr val="333333"/>
                </a:solidFill>
              </a:rPr>
              <a:t> for the bias, you will have aliasing in </a:t>
            </a:r>
            <a:r>
              <a:rPr lang="en-US" altLang="en-US" sz="2000" i="1" dirty="0">
                <a:solidFill>
                  <a:srgbClr val="333333"/>
                </a:solidFill>
              </a:rPr>
              <a:t>v</a:t>
            </a:r>
            <a:r>
              <a:rPr lang="en-US" altLang="en-US" sz="2000" dirty="0">
                <a:solidFill>
                  <a:srgbClr val="333333"/>
                </a:solidFill>
              </a:rPr>
              <a:t>.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2000" dirty="0">
                <a:solidFill>
                  <a:srgbClr val="333333"/>
                </a:solidFill>
              </a:rPr>
              <a:t>If you select </a:t>
            </a:r>
            <a:r>
              <a:rPr lang="en-US" altLang="en-US" sz="2000" i="1" dirty="0" err="1">
                <a:solidFill>
                  <a:srgbClr val="333333"/>
                </a:solidFill>
              </a:rPr>
              <a:t>dt</a:t>
            </a:r>
            <a:r>
              <a:rPr lang="en-US" altLang="en-US" sz="2000" i="1" dirty="0">
                <a:solidFill>
                  <a:srgbClr val="333333"/>
                </a:solidFill>
              </a:rPr>
              <a:t>/dv</a:t>
            </a:r>
            <a:r>
              <a:rPr lang="en-US" altLang="en-US" sz="2000" dirty="0">
                <a:solidFill>
                  <a:srgbClr val="333333"/>
                </a:solidFill>
              </a:rPr>
              <a:t> for the bias, you will have blurring in </a:t>
            </a:r>
            <a:r>
              <a:rPr lang="en-US" altLang="en-US" sz="2000" i="1" dirty="0">
                <a:solidFill>
                  <a:srgbClr val="333333"/>
                </a:solidFill>
              </a:rPr>
              <a:t>u</a:t>
            </a:r>
          </a:p>
        </p:txBody>
      </p:sp>
      <p:pic>
        <p:nvPicPr>
          <p:cNvPr id="518150" name="Picture 6" descr="Image:Anisotropic comp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r="50256"/>
          <a:stretch>
            <a:fillRect/>
          </a:stretch>
        </p:blipFill>
        <p:spPr bwMode="auto">
          <a:xfrm>
            <a:off x="4786313" y="2355850"/>
            <a:ext cx="2360612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8151" name="Text Box 7"/>
          <p:cNvSpPr txBox="1">
            <a:spLocks noChangeArrowheads="1"/>
          </p:cNvSpPr>
          <p:nvPr/>
        </p:nvSpPr>
        <p:spPr bwMode="auto">
          <a:xfrm>
            <a:off x="4859338" y="6003925"/>
            <a:ext cx="225266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>
                <a:solidFill>
                  <a:schemeClr val="bg1"/>
                </a:solidFill>
              </a:rPr>
              <a:t>with standard mipmapping</a:t>
            </a:r>
          </a:p>
        </p:txBody>
      </p:sp>
      <p:sp>
        <p:nvSpPr>
          <p:cNvPr id="518152" name="Text Box 8"/>
          <p:cNvSpPr txBox="1">
            <a:spLocks noChangeArrowheads="1"/>
          </p:cNvSpPr>
          <p:nvPr/>
        </p:nvSpPr>
        <p:spPr bwMode="auto">
          <a:xfrm>
            <a:off x="1571625" y="5972175"/>
            <a:ext cx="154463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400">
                <a:solidFill>
                  <a:schemeClr val="bg1"/>
                </a:solidFill>
              </a:rPr>
              <a:t>source: 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49" grpId="0" build="allAtOnce"/>
      <p:bldP spid="518151" grpId="0"/>
      <p:bldP spid="51815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Anisotropic filtering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Approximate the pixel “footprint” with an ellipse</a:t>
            </a:r>
          </a:p>
          <a:p>
            <a:r>
              <a:rPr lang="en-US" altLang="en-US"/>
              <a:t>Compute contribution in ellipse through multi-sampling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Things the app wants to tell the GPU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geometry of the scene</a:t>
            </a:r>
          </a:p>
          <a:p>
            <a:r>
              <a:rPr lang="en-US" altLang="en-US"/>
              <a:t>The position of light sources</a:t>
            </a:r>
          </a:p>
          <a:p>
            <a:r>
              <a:rPr lang="en-US" altLang="en-US"/>
              <a:t>The position and orientation of the viewer</a:t>
            </a:r>
          </a:p>
          <a:p>
            <a:r>
              <a:rPr lang="en-US" altLang="en-US"/>
              <a:t>Shaders/textures that will be used in the scene</a:t>
            </a:r>
          </a:p>
          <a:p>
            <a:r>
              <a:rPr lang="en-US" altLang="en-US"/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506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9507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Fragment processing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processing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Texture mapping is one way the color of the fragment can be set by the fragment unit</a:t>
            </a:r>
          </a:p>
          <a:p>
            <a:r>
              <a:rPr lang="en-US" altLang="en-US"/>
              <a:t>Let’s look at another way this can be done…</a:t>
            </a:r>
          </a:p>
          <a:p>
            <a:r>
              <a:rPr lang="en-US" altLang="en-US"/>
              <a:t>The fragment stage can color fragments by executing a user-defined program known as a </a:t>
            </a:r>
            <a:r>
              <a:rPr lang="en-US" altLang="en-US" b="1" i="1"/>
              <a:t>fragment program</a:t>
            </a:r>
          </a:p>
          <a:p>
            <a:r>
              <a:rPr lang="en-US" altLang="en-US"/>
              <a:t>At this point, we should also mention that the vertex stage can be programmed with a </a:t>
            </a:r>
            <a:r>
              <a:rPr lang="en-US" altLang="en-US" b="1" i="1"/>
              <a:t>vertex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Programmability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Around the year 2000, the </a:t>
            </a:r>
            <a:r>
              <a:rPr lang="en-US" altLang="en-US" i="1" dirty="0"/>
              <a:t>vertex</a:t>
            </a:r>
            <a:r>
              <a:rPr lang="en-US" altLang="en-US" dirty="0"/>
              <a:t> and </a:t>
            </a:r>
            <a:r>
              <a:rPr lang="en-US" altLang="en-US" i="1" dirty="0"/>
              <a:t>fragment</a:t>
            </a:r>
            <a:r>
              <a:rPr lang="en-US" altLang="en-US" dirty="0"/>
              <a:t> stages of the graphics pipeline were made programmable</a:t>
            </a:r>
          </a:p>
          <a:p>
            <a:r>
              <a:rPr lang="en-US" altLang="en-US" dirty="0"/>
              <a:t>This allowed users to specify their own programs for these stages</a:t>
            </a:r>
          </a:p>
          <a:p>
            <a:r>
              <a:rPr lang="en-US" altLang="en-US" dirty="0"/>
              <a:t>Recently other stages have become programmable as 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programmable graphics pipeline</a:t>
            </a: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476167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52586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87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88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89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90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591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76185" name="Group 25"/>
          <p:cNvGrpSpPr>
            <a:grpSpLocks/>
          </p:cNvGrpSpPr>
          <p:nvPr/>
        </p:nvGrpSpPr>
        <p:grpSpPr bwMode="auto">
          <a:xfrm>
            <a:off x="5719763" y="2395538"/>
            <a:ext cx="2525712" cy="987425"/>
            <a:chOff x="3603" y="1509"/>
            <a:chExt cx="1591" cy="622"/>
          </a:xfrm>
        </p:grpSpPr>
        <p:sp>
          <p:nvSpPr>
            <p:cNvPr id="152597" name="AutoShape 16"/>
            <p:cNvSpPr>
              <a:spLocks noChangeArrowheads="1"/>
            </p:cNvSpPr>
            <p:nvPr/>
          </p:nvSpPr>
          <p:spPr bwMode="auto">
            <a:xfrm>
              <a:off x="3988" y="1509"/>
              <a:ext cx="1184" cy="622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2598" name="Text Box 17"/>
            <p:cNvSpPr txBox="1">
              <a:spLocks noChangeArrowheads="1"/>
            </p:cNvSpPr>
            <p:nvPr/>
          </p:nvSpPr>
          <p:spPr bwMode="auto">
            <a:xfrm>
              <a:off x="3994" y="1606"/>
              <a:ext cx="120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User defined program</a:t>
              </a:r>
            </a:p>
          </p:txBody>
        </p:sp>
        <p:sp>
          <p:nvSpPr>
            <p:cNvPr id="152599" name="AutoShape 18"/>
            <p:cNvSpPr>
              <a:spLocks noChangeArrowheads="1"/>
            </p:cNvSpPr>
            <p:nvPr/>
          </p:nvSpPr>
          <p:spPr bwMode="auto">
            <a:xfrm>
              <a:off x="3603" y="1639"/>
              <a:ext cx="420" cy="365"/>
            </a:xfrm>
            <a:prstGeom prst="leftArrow">
              <a:avLst>
                <a:gd name="adj1" fmla="val 49528"/>
                <a:gd name="adj2" fmla="val 55244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476184" name="Group 24"/>
          <p:cNvGrpSpPr>
            <a:grpSpLocks/>
          </p:cNvGrpSpPr>
          <p:nvPr/>
        </p:nvGrpSpPr>
        <p:grpSpPr bwMode="auto">
          <a:xfrm>
            <a:off x="5724525" y="3897313"/>
            <a:ext cx="2525713" cy="987425"/>
            <a:chOff x="3606" y="2446"/>
            <a:chExt cx="1591" cy="622"/>
          </a:xfrm>
        </p:grpSpPr>
        <p:sp>
          <p:nvSpPr>
            <p:cNvPr id="152594" name="AutoShape 21"/>
            <p:cNvSpPr>
              <a:spLocks noChangeArrowheads="1"/>
            </p:cNvSpPr>
            <p:nvPr/>
          </p:nvSpPr>
          <p:spPr bwMode="auto">
            <a:xfrm>
              <a:off x="3991" y="2446"/>
              <a:ext cx="1184" cy="622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2595" name="Text Box 22"/>
            <p:cNvSpPr txBox="1">
              <a:spLocks noChangeArrowheads="1"/>
            </p:cNvSpPr>
            <p:nvPr/>
          </p:nvSpPr>
          <p:spPr bwMode="auto">
            <a:xfrm>
              <a:off x="3997" y="2543"/>
              <a:ext cx="120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User defined program</a:t>
              </a:r>
            </a:p>
          </p:txBody>
        </p:sp>
        <p:sp>
          <p:nvSpPr>
            <p:cNvPr id="152596" name="AutoShape 23"/>
            <p:cNvSpPr>
              <a:spLocks noChangeArrowheads="1"/>
            </p:cNvSpPr>
            <p:nvPr/>
          </p:nvSpPr>
          <p:spPr bwMode="auto">
            <a:xfrm>
              <a:off x="3606" y="2576"/>
              <a:ext cx="420" cy="365"/>
            </a:xfrm>
            <a:prstGeom prst="leftArrow">
              <a:avLst>
                <a:gd name="adj1" fmla="val 49528"/>
                <a:gd name="adj2" fmla="val 55244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old vertex unit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This used to be a fixed function – the user could not change the behavior of the unit</a:t>
            </a:r>
          </a:p>
          <a:p>
            <a:r>
              <a:rPr lang="en-US" altLang="en-US" dirty="0"/>
              <a:t>It multiplied every vertex by the MVP matrix (</a:t>
            </a:r>
            <a:r>
              <a:rPr lang="en-US" altLang="en-US" dirty="0" err="1"/>
              <a:t>modelview</a:t>
            </a:r>
            <a:r>
              <a:rPr lang="en-US" altLang="en-US" dirty="0"/>
              <a:t> – projection)</a:t>
            </a:r>
          </a:p>
          <a:p>
            <a:r>
              <a:rPr lang="en-US" altLang="en-US" dirty="0"/>
              <a:t>It could also do some per-vertex lighting calculations (these are typically done per-pixel now)</a:t>
            </a:r>
          </a:p>
          <a:p>
            <a:r>
              <a:rPr lang="en-US" altLang="en-US" dirty="0"/>
              <a:t>It would output the vertices in clip-space for the rasterizer stage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old fragment unit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It was based on register combiners, which could blend a fixed set of textures together</a:t>
            </a:r>
          </a:p>
          <a:p>
            <a:r>
              <a:rPr lang="en-US" altLang="en-US" dirty="0"/>
              <a:t>Very limited customization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these units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99" y="1066800"/>
            <a:ext cx="8645769" cy="5181600"/>
          </a:xfrm>
        </p:spPr>
        <p:txBody>
          <a:bodyPr/>
          <a:lstStyle/>
          <a:p>
            <a:r>
              <a:rPr lang="en-US" altLang="en-US" dirty="0"/>
              <a:t>You program these units with vertex and fragment </a:t>
            </a:r>
            <a:r>
              <a:rPr lang="en-US" altLang="en-US" i="1" dirty="0"/>
              <a:t>programs</a:t>
            </a:r>
          </a:p>
          <a:p>
            <a:r>
              <a:rPr lang="en-US" altLang="en-US" dirty="0"/>
              <a:t>These are also known as </a:t>
            </a:r>
            <a:r>
              <a:rPr lang="en-US" altLang="en-US" i="1" dirty="0"/>
              <a:t>shaders</a:t>
            </a:r>
            <a:r>
              <a:rPr lang="en-US" altLang="en-US" dirty="0"/>
              <a:t>, but I prefer the more general term “programs” </a:t>
            </a:r>
          </a:p>
          <a:p>
            <a:r>
              <a:rPr lang="en-US" altLang="en-US" dirty="0"/>
              <a:t>We will start off by looking at how to program these units in assembly (old school)</a:t>
            </a:r>
          </a:p>
          <a:p>
            <a:r>
              <a:rPr lang="en-US" altLang="en-US" dirty="0"/>
              <a:t>Later we will look at high level languages for programming them</a:t>
            </a:r>
            <a:endParaRPr lang="en-US" altLang="en-US" i="1" dirty="0"/>
          </a:p>
          <a:p>
            <a:endParaRPr lang="en-US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Extension GL_ARB_vertex_program</a:t>
            </a:r>
          </a:p>
          <a:p>
            <a:r>
              <a:rPr lang="en-US" altLang="en-US"/>
              <a:t>Assembly-like programming style</a:t>
            </a:r>
          </a:p>
          <a:p>
            <a:r>
              <a:rPr lang="en-US" altLang="en-US"/>
              <a:t>Ex:</a:t>
            </a:r>
          </a:p>
          <a:p>
            <a:pPr>
              <a:buFont typeface="Wingdings" pitchFamily="2" charset="2"/>
              <a:buNone/>
            </a:pPr>
            <a:endParaRPr lang="en-US" altLang="en-US"/>
          </a:p>
        </p:txBody>
      </p:sp>
      <p:sp>
        <p:nvSpPr>
          <p:cNvPr id="532484" name="Text Box 4"/>
          <p:cNvSpPr txBox="1">
            <a:spLocks noChangeArrowheads="1"/>
          </p:cNvSpPr>
          <p:nvPr/>
        </p:nvSpPr>
        <p:spPr bwMode="auto">
          <a:xfrm>
            <a:off x="1701800" y="2976563"/>
            <a:ext cx="5670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b="1">
                <a:latin typeface="Courier New" pitchFamily="49" charset="0"/>
              </a:rPr>
              <a:t>add    A,   B,  C;</a:t>
            </a:r>
          </a:p>
        </p:txBody>
      </p:sp>
      <p:sp>
        <p:nvSpPr>
          <p:cNvPr id="532485" name="Text Box 5"/>
          <p:cNvSpPr txBox="1">
            <a:spLocks noChangeArrowheads="1"/>
          </p:cNvSpPr>
          <p:nvPr/>
        </p:nvSpPr>
        <p:spPr bwMode="auto">
          <a:xfrm>
            <a:off x="1792288" y="3900488"/>
            <a:ext cx="933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opcode</a:t>
            </a:r>
          </a:p>
        </p:txBody>
      </p:sp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3289300" y="3900488"/>
            <a:ext cx="159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target register</a:t>
            </a:r>
          </a:p>
        </p:txBody>
      </p:sp>
      <p:sp>
        <p:nvSpPr>
          <p:cNvPr id="532487" name="Text Box 7"/>
          <p:cNvSpPr txBox="1">
            <a:spLocks noChangeArrowheads="1"/>
          </p:cNvSpPr>
          <p:nvPr/>
        </p:nvSpPr>
        <p:spPr bwMode="auto">
          <a:xfrm>
            <a:off x="5613400" y="3906838"/>
            <a:ext cx="1428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src registers</a:t>
            </a:r>
          </a:p>
        </p:txBody>
      </p:sp>
      <p:sp>
        <p:nvSpPr>
          <p:cNvPr id="532489" name="AutoShape 9"/>
          <p:cNvSpPr>
            <a:spLocks/>
          </p:cNvSpPr>
          <p:nvPr/>
        </p:nvSpPr>
        <p:spPr bwMode="auto">
          <a:xfrm rot="-5400000">
            <a:off x="2083594" y="3164682"/>
            <a:ext cx="349250" cy="1147762"/>
          </a:xfrm>
          <a:prstGeom prst="leftBrace">
            <a:avLst>
              <a:gd name="adj1" fmla="val 2738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32490" name="AutoShape 10"/>
          <p:cNvSpPr>
            <a:spLocks/>
          </p:cNvSpPr>
          <p:nvPr/>
        </p:nvSpPr>
        <p:spPr bwMode="auto">
          <a:xfrm rot="-5400000">
            <a:off x="3875882" y="3186906"/>
            <a:ext cx="349250" cy="1147763"/>
          </a:xfrm>
          <a:prstGeom prst="leftBrace">
            <a:avLst>
              <a:gd name="adj1" fmla="val 2738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32491" name="AutoShape 11"/>
          <p:cNvSpPr>
            <a:spLocks/>
          </p:cNvSpPr>
          <p:nvPr/>
        </p:nvSpPr>
        <p:spPr bwMode="auto">
          <a:xfrm rot="-5400000">
            <a:off x="6018213" y="2903537"/>
            <a:ext cx="349250" cy="1698625"/>
          </a:xfrm>
          <a:prstGeom prst="leftBrace">
            <a:avLst>
              <a:gd name="adj1" fmla="val 4053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32492" name="Text Box 12"/>
          <p:cNvSpPr txBox="1">
            <a:spLocks noChangeArrowheads="1"/>
          </p:cNvSpPr>
          <p:nvPr/>
        </p:nvSpPr>
        <p:spPr bwMode="auto">
          <a:xfrm>
            <a:off x="3151188" y="4608513"/>
            <a:ext cx="2609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A = B + 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4" grpId="0"/>
      <p:bldP spid="532485" grpId="0"/>
      <p:bldP spid="532486" grpId="0"/>
      <p:bldP spid="532487" grpId="0"/>
      <p:bldP spid="532489" grpId="0" animBg="1"/>
      <p:bldP spid="532490" grpId="0" animBg="1"/>
      <p:bldP spid="532491" grpId="0" animBg="1"/>
      <p:bldP spid="53249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 inputs</a:t>
            </a:r>
          </a:p>
        </p:txBody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The inputs to the vertex program are the per-vertex attributes which include:</a:t>
            </a:r>
          </a:p>
          <a:p>
            <a:pPr lvl="1"/>
            <a:r>
              <a:rPr lang="en-US" altLang="en-US" sz="2400"/>
              <a:t>vertex.position</a:t>
            </a:r>
          </a:p>
          <a:p>
            <a:pPr lvl="1"/>
            <a:r>
              <a:rPr lang="en-US" altLang="en-US" sz="2400"/>
              <a:t>vertex.weight</a:t>
            </a:r>
          </a:p>
          <a:p>
            <a:pPr lvl="1"/>
            <a:r>
              <a:rPr lang="en-US" altLang="en-US" sz="2400"/>
              <a:t>vertex.weight[n]</a:t>
            </a:r>
          </a:p>
          <a:p>
            <a:pPr lvl="1"/>
            <a:r>
              <a:rPr lang="en-US" altLang="en-US" sz="2400"/>
              <a:t>vertex.normal</a:t>
            </a:r>
          </a:p>
          <a:p>
            <a:pPr lvl="1"/>
            <a:r>
              <a:rPr lang="en-US" altLang="en-US" sz="2400"/>
              <a:t>vertex.color</a:t>
            </a:r>
          </a:p>
          <a:p>
            <a:pPr lvl="1"/>
            <a:r>
              <a:rPr lang="en-US" altLang="en-US" sz="2400"/>
              <a:t>vertex.fogcoord</a:t>
            </a:r>
          </a:p>
          <a:p>
            <a:pPr lvl="1"/>
            <a:r>
              <a:rPr lang="en-US" altLang="en-US" sz="2400"/>
              <a:t>vertex.texcoord, unit 0 </a:t>
            </a:r>
          </a:p>
          <a:p>
            <a:pPr lvl="1"/>
            <a:r>
              <a:rPr lang="en-US" altLang="en-US" sz="2400"/>
              <a:t>vertex.texcoord[n], unit n</a:t>
            </a:r>
          </a:p>
          <a:p>
            <a:pPr lvl="1"/>
            <a:r>
              <a:rPr lang="en-US" altLang="en-US" sz="2400"/>
              <a:t>vertex.attrib[n] </a:t>
            </a:r>
          </a:p>
        </p:txBody>
      </p:sp>
      <p:sp>
        <p:nvSpPr>
          <p:cNvPr id="535556" name="Text Box 4"/>
          <p:cNvSpPr txBox="1">
            <a:spLocks noChangeArrowheads="1"/>
          </p:cNvSpPr>
          <p:nvPr/>
        </p:nvSpPr>
        <p:spPr bwMode="auto">
          <a:xfrm>
            <a:off x="3946525" y="2686050"/>
            <a:ext cx="46894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/>
              <a:t>Specified per-vertex by the main OpenGL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5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 outputs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interpolant outputs of the vertex program (and the inputs to the fragment program) include:</a:t>
            </a:r>
          </a:p>
          <a:p>
            <a:pPr lvl="1"/>
            <a:r>
              <a:rPr lang="en-US" altLang="en-US"/>
              <a:t>result.position </a:t>
            </a:r>
          </a:p>
          <a:p>
            <a:pPr lvl="1"/>
            <a:r>
              <a:rPr lang="en-US" altLang="en-US"/>
              <a:t>result.color </a:t>
            </a:r>
          </a:p>
          <a:p>
            <a:pPr lvl="1"/>
            <a:r>
              <a:rPr lang="en-US" altLang="en-US"/>
              <a:t>result.fogcoord</a:t>
            </a:r>
          </a:p>
          <a:p>
            <a:pPr lvl="1"/>
            <a:r>
              <a:rPr lang="en-US" altLang="en-US"/>
              <a:t>result.texcoord, unit 0</a:t>
            </a:r>
          </a:p>
          <a:p>
            <a:pPr lvl="1"/>
            <a:r>
              <a:rPr lang="en-US" altLang="en-US"/>
              <a:t>result.texcoord[n], unit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Talking to the GPU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communication with the GPU typically happens through a high-level graphics API such as OpenGL or DirectX</a:t>
            </a:r>
          </a:p>
          <a:p>
            <a:r>
              <a:rPr lang="en-US" altLang="en-US"/>
              <a:t>We will start talking about the OpenGL API later in this lecture…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11"/>
          <p:cNvSpPr txBox="1">
            <a:spLocks noChangeArrowheads="1"/>
          </p:cNvSpPr>
          <p:nvPr/>
        </p:nvSpPr>
        <p:spPr bwMode="auto">
          <a:xfrm>
            <a:off x="4745038" y="2827338"/>
            <a:ext cx="719137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>
                <a:latin typeface="Times New Roman" pitchFamily="18" charset="0"/>
              </a:rPr>
              <a:t>.z</a:t>
            </a:r>
          </a:p>
        </p:txBody>
      </p:sp>
      <p:sp>
        <p:nvSpPr>
          <p:cNvPr id="159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few things to keep in mind</a:t>
            </a:r>
          </a:p>
        </p:txBody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Registers are float4 wide</a:t>
            </a:r>
          </a:p>
          <a:p>
            <a:r>
              <a:rPr lang="en-US" altLang="en-US"/>
              <a:t>That’s because the things we are operating on (vertices) typically have four components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You can access all these components individually or together through </a:t>
            </a:r>
            <a:r>
              <a:rPr lang="en-US" altLang="en-US" i="1"/>
              <a:t>masking</a:t>
            </a:r>
            <a:r>
              <a:rPr lang="en-US" altLang="en-US"/>
              <a:t> or </a:t>
            </a:r>
            <a:r>
              <a:rPr lang="en-US" altLang="en-US" i="1"/>
              <a:t>swizzling</a:t>
            </a:r>
          </a:p>
          <a:p>
            <a:endParaRPr lang="en-US" altLang="en-US"/>
          </a:p>
        </p:txBody>
      </p:sp>
      <p:sp>
        <p:nvSpPr>
          <p:cNvPr id="159749" name="Rectangle 4"/>
          <p:cNvSpPr>
            <a:spLocks noChangeArrowheads="1"/>
          </p:cNvSpPr>
          <p:nvPr/>
        </p:nvSpPr>
        <p:spPr bwMode="auto">
          <a:xfrm>
            <a:off x="2822575" y="2997200"/>
            <a:ext cx="928688" cy="928688"/>
          </a:xfrm>
          <a:prstGeom prst="rect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9750" name="Rectangle 5"/>
          <p:cNvSpPr>
            <a:spLocks noChangeArrowheads="1"/>
          </p:cNvSpPr>
          <p:nvPr/>
        </p:nvSpPr>
        <p:spPr bwMode="auto">
          <a:xfrm>
            <a:off x="3744913" y="2990850"/>
            <a:ext cx="928687" cy="928688"/>
          </a:xfrm>
          <a:prstGeom prst="rect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9751" name="Rectangle 6"/>
          <p:cNvSpPr>
            <a:spLocks noChangeArrowheads="1"/>
          </p:cNvSpPr>
          <p:nvPr/>
        </p:nvSpPr>
        <p:spPr bwMode="auto">
          <a:xfrm>
            <a:off x="4673600" y="2989263"/>
            <a:ext cx="928688" cy="928687"/>
          </a:xfrm>
          <a:prstGeom prst="rect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9752" name="Rectangle 7"/>
          <p:cNvSpPr>
            <a:spLocks noChangeArrowheads="1"/>
          </p:cNvSpPr>
          <p:nvPr/>
        </p:nvSpPr>
        <p:spPr bwMode="auto">
          <a:xfrm>
            <a:off x="5610225" y="2997200"/>
            <a:ext cx="928688" cy="928688"/>
          </a:xfrm>
          <a:prstGeom prst="rect">
            <a:avLst/>
          </a:prstGeom>
          <a:noFill/>
          <a:ln w="762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2870200" y="2819400"/>
            <a:ext cx="765175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>
                <a:latin typeface="Times New Roman" pitchFamily="18" charset="0"/>
              </a:rPr>
              <a:t>.x</a:t>
            </a: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3797300" y="2811463"/>
            <a:ext cx="765175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>
                <a:latin typeface="Times New Roman" pitchFamily="18" charset="0"/>
              </a:rPr>
              <a:t>.y</a:t>
            </a:r>
          </a:p>
        </p:txBody>
      </p:sp>
      <p:sp>
        <p:nvSpPr>
          <p:cNvPr id="159755" name="Text Box 12"/>
          <p:cNvSpPr txBox="1">
            <a:spLocks noChangeArrowheads="1"/>
          </p:cNvSpPr>
          <p:nvPr/>
        </p:nvSpPr>
        <p:spPr bwMode="auto">
          <a:xfrm>
            <a:off x="5597525" y="2828925"/>
            <a:ext cx="9525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>
                <a:latin typeface="Times New Roman" pitchFamily="18" charset="0"/>
              </a:rPr>
              <a:t>.w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ALU on the GPU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Swizzling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Masking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vertex program</a:t>
            </a:r>
          </a:p>
        </p:txBody>
      </p:sp>
      <p:sp>
        <p:nvSpPr>
          <p:cNvPr id="533507" name="Text Box 3"/>
          <p:cNvSpPr txBox="1">
            <a:spLocks noChangeArrowheads="1"/>
          </p:cNvSpPr>
          <p:nvPr/>
        </p:nvSpPr>
        <p:spPr bwMode="auto">
          <a:xfrm>
            <a:off x="568325" y="1208088"/>
            <a:ext cx="7829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!!ARBvp1.0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ATTRIB v            = vertex.position; # vertex position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pass in the mvp matrix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PARAM mvp[4]         = { state.matrix.mvp };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define the output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OUTPUT oPos         = result.position  # output vertex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transform the vertex v by the mvp matrix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oPos.x, mvp[0],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oPos.y, mvp[1],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oPos.z, mvp[2],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oPos.w, mvp[3], v;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END</a:t>
            </a:r>
            <a:r>
              <a:rPr lang="en-US" altLang="en-US" sz="100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vertex program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746125" y="873125"/>
            <a:ext cx="78295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!!ARBvp1.0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ATTRIB v            = vertex.position; # vertex position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pass in the mvp matrix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PARAM mvp[4]         = { state.matrix.mvp };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define the output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OUTPUT oPos         = result.position  # output vertex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temporaries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TEMP temp;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# transform the vertex v by the mvp matrix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temp.x, mvp[0],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temp.y, mvp[1],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temp.z, mvp[2], v;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DP4 temp.w, mvp[3], v;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MUL oPos, temp, 9999;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END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 instruction set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015288" cy="51022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ABS	v	v	absolute value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ADD	v,v	v	add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ARL	s	a	address register load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DP3	v,v	ssss	3-component dot product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DP4	v,v	ssss	4-component dot product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DPH	v,v	ssss	homogeneous dot product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DST	v,v	v	distance vector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EX2	s	ssss	exponential base 2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EXP	s	v	exponential base 2 (approximate)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FLR	v	v	floor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FRC	v	v	fraction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LG2	s	ssss	logarithm base 2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LIT	v	v	compute light coefficients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LOG	s	v	logarithm base 2 (approximate)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MAD	v,v,v	v	multiply and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 instruction set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659688" cy="51022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MAX	v,v	v	maximum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MIN	v,v	v	minimum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MOV	v	v	move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MUL	v,v	v	multiply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POW	s,s	ssss	exponentiate 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RCP	s	ssss	reciprocal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RSQ	s	ssss	reciprocal square root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SGE	v,v	v	set on greater than or equal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SLT	v,v	v	set on less than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SUB	v,v	v	subtract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SWZ	v	v	extended swizzle</a:t>
            </a:r>
          </a:p>
          <a:p>
            <a:pPr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XPD	v,v	v	cross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program binding and loading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programmable graphics pipeline</a:t>
            </a:r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68968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68970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71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73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74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75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8976" name="Group 16"/>
          <p:cNvGrpSpPr>
            <a:grpSpLocks/>
          </p:cNvGrpSpPr>
          <p:nvPr/>
        </p:nvGrpSpPr>
        <p:grpSpPr bwMode="auto">
          <a:xfrm>
            <a:off x="5719763" y="2395538"/>
            <a:ext cx="2525712" cy="987425"/>
            <a:chOff x="3603" y="1509"/>
            <a:chExt cx="1591" cy="622"/>
          </a:xfrm>
        </p:grpSpPr>
        <p:sp>
          <p:nvSpPr>
            <p:cNvPr id="168981" name="AutoShape 17"/>
            <p:cNvSpPr>
              <a:spLocks noChangeArrowheads="1"/>
            </p:cNvSpPr>
            <p:nvPr/>
          </p:nvSpPr>
          <p:spPr bwMode="auto">
            <a:xfrm>
              <a:off x="3988" y="1509"/>
              <a:ext cx="1184" cy="622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68982" name="Text Box 18"/>
            <p:cNvSpPr txBox="1">
              <a:spLocks noChangeArrowheads="1"/>
            </p:cNvSpPr>
            <p:nvPr/>
          </p:nvSpPr>
          <p:spPr bwMode="auto">
            <a:xfrm>
              <a:off x="3994" y="1606"/>
              <a:ext cx="120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User defined program</a:t>
              </a:r>
            </a:p>
          </p:txBody>
        </p:sp>
        <p:sp>
          <p:nvSpPr>
            <p:cNvPr id="168983" name="AutoShape 19"/>
            <p:cNvSpPr>
              <a:spLocks noChangeArrowheads="1"/>
            </p:cNvSpPr>
            <p:nvPr/>
          </p:nvSpPr>
          <p:spPr bwMode="auto">
            <a:xfrm>
              <a:off x="3603" y="1639"/>
              <a:ext cx="420" cy="365"/>
            </a:xfrm>
            <a:prstGeom prst="leftArrow">
              <a:avLst>
                <a:gd name="adj1" fmla="val 49528"/>
                <a:gd name="adj2" fmla="val 55244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168977" name="Group 20"/>
          <p:cNvGrpSpPr>
            <a:grpSpLocks/>
          </p:cNvGrpSpPr>
          <p:nvPr/>
        </p:nvGrpSpPr>
        <p:grpSpPr bwMode="auto">
          <a:xfrm>
            <a:off x="5724525" y="3897313"/>
            <a:ext cx="2525713" cy="987425"/>
            <a:chOff x="3606" y="2446"/>
            <a:chExt cx="1591" cy="622"/>
          </a:xfrm>
        </p:grpSpPr>
        <p:sp>
          <p:nvSpPr>
            <p:cNvPr id="168978" name="AutoShape 21"/>
            <p:cNvSpPr>
              <a:spLocks noChangeArrowheads="1"/>
            </p:cNvSpPr>
            <p:nvPr/>
          </p:nvSpPr>
          <p:spPr bwMode="auto">
            <a:xfrm>
              <a:off x="3991" y="2446"/>
              <a:ext cx="1184" cy="622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68979" name="Text Box 22"/>
            <p:cNvSpPr txBox="1">
              <a:spLocks noChangeArrowheads="1"/>
            </p:cNvSpPr>
            <p:nvPr/>
          </p:nvSpPr>
          <p:spPr bwMode="auto">
            <a:xfrm>
              <a:off x="3997" y="2543"/>
              <a:ext cx="120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User defined program</a:t>
              </a:r>
            </a:p>
          </p:txBody>
        </p:sp>
        <p:sp>
          <p:nvSpPr>
            <p:cNvPr id="168980" name="AutoShape 23"/>
            <p:cNvSpPr>
              <a:spLocks noChangeArrowheads="1"/>
            </p:cNvSpPr>
            <p:nvPr/>
          </p:nvSpPr>
          <p:spPr bwMode="auto">
            <a:xfrm>
              <a:off x="3606" y="2576"/>
              <a:ext cx="420" cy="365"/>
            </a:xfrm>
            <a:prstGeom prst="leftArrow">
              <a:avLst>
                <a:gd name="adj1" fmla="val 49528"/>
                <a:gd name="adj2" fmla="val 55244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313363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command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Parses the input from the CPU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Sets up the hardware for rendering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440325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program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Often known as “pixel shaders”</a:t>
            </a:r>
          </a:p>
          <a:p>
            <a:r>
              <a:rPr lang="en-US" altLang="en-US"/>
              <a:t>Extension GL_ARB_fragment_program</a:t>
            </a:r>
          </a:p>
          <a:p>
            <a:r>
              <a:rPr lang="en-US" altLang="en-US"/>
              <a:t>Very similar to vertex programs (in fact identical syntax)</a:t>
            </a:r>
          </a:p>
          <a:p>
            <a:r>
              <a:rPr lang="en-US" altLang="en-US"/>
              <a:t>The main goal of the fragment program is to set the color of the fragment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program inputs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inputs of the fragment program are the interpolants from the rasterizer</a:t>
            </a:r>
          </a:p>
          <a:p>
            <a:r>
              <a:rPr lang="en-US" altLang="en-US"/>
              <a:t>Same list as before (output of vertex program)</a:t>
            </a:r>
          </a:p>
          <a:p>
            <a:r>
              <a:rPr lang="en-US" altLang="en-US"/>
              <a:t>Make sure you align the tex coordinate inputs with those output by the vertex unit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program outputs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There are only two outputs to the fragment program</a:t>
            </a:r>
          </a:p>
          <a:p>
            <a:pPr lvl="1"/>
            <a:r>
              <a:rPr lang="en-US" altLang="en-US"/>
              <a:t>result.color</a:t>
            </a:r>
          </a:p>
          <a:p>
            <a:pPr lvl="1"/>
            <a:r>
              <a:rPr lang="en-US" altLang="en-US"/>
              <a:t>result.depth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fragment program</a:t>
            </a:r>
          </a:p>
        </p:txBody>
      </p:sp>
      <p:sp>
        <p:nvSpPr>
          <p:cNvPr id="542723" name="Text Box 3"/>
          <p:cNvSpPr txBox="1">
            <a:spLocks noChangeArrowheads="1"/>
          </p:cNvSpPr>
          <p:nvPr/>
        </p:nvSpPr>
        <p:spPr bwMode="auto">
          <a:xfrm>
            <a:off x="568325" y="1208088"/>
            <a:ext cx="441642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!!ARBfp1.0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MOV result.color, {1, 0, 0, 0};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itchFamily="49" charset="0"/>
              </a:rPr>
              <a:t>END</a:t>
            </a:r>
            <a:r>
              <a:rPr lang="en-US" altLang="en-US" sz="100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program instruction set</a:t>
            </a:r>
          </a:p>
        </p:txBody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987425"/>
            <a:ext cx="7761288" cy="5718175"/>
          </a:xfrm>
        </p:spPr>
        <p:txBody>
          <a:bodyPr/>
          <a:lstStyle/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ABS	v	v	absolute value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ADD	v,v	v	add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CMP	v,v,v 	v 	compare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COS	s 	ssss 	cosine with reduction to [-PI,PI]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DP3	v,v 	ssss 	3-component dot product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DP4	v,v 	ssss 	4-component dot product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DPH 	v,v 	ssss 	homogeneous dot product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DST 	v,v 	v 	distance vector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EX2 	s 	ssss 	exponential base 2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FLR 	v 	v 	floor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FRC 	v 	v 	fraction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KIL 	v 	v 	kill fragment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LG2 	s 	ssss 	logarithm base 2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LIT 	v 	v 	compute light coefficients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LRP 	v,v,v 	v 	linear interpolation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MAD 	v,v,v 	v 	multiply and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Fragment program instruction set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957263"/>
            <a:ext cx="7761288" cy="5475287"/>
          </a:xfrm>
        </p:spPr>
        <p:txBody>
          <a:bodyPr/>
          <a:lstStyle/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MAX 	v,v 	v 	maximum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MIN 	v,v 	v 	minimum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MOV 	v 	v 	move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MUL 	v,v 	v 	multiply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POW 	s,s 	ssss 	exponentiate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RCP 	s 	ssss 	reciprocal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RSQ 	s 	ssss 	reciprocal square root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SCS 	s 	ss-- 	sine/cosine without reduction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SGE 	v,v 	v 	set on greater than or equal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SIN 	s 	ssss 	sine with reduction to [-PI,PI]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SLT 	v,v 	v 	set on less than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SUB 	v,v 	v 	subtract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SWZ 	v 	v 	extended swizzle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TEX 	v,u,t 	v 	texture sample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TXB 	v,u,t 	v	texture sample with bias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TXP 	v,u,t 	v	texture sample with projection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 altLang="en-US" sz="1800">
                <a:latin typeface="Courier New" pitchFamily="49" charset="0"/>
              </a:rPr>
              <a:t>XPD 	v,v	v	cross product</a:t>
            </a:r>
            <a:r>
              <a:rPr lang="en-US" altLang="en-US" sz="8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RTSL (the first high-level </a:t>
            </a:r>
            <a:r>
              <a:rPr lang="en-US"/>
              <a:t>shading language)</a:t>
            </a:r>
          </a:p>
          <a:p>
            <a:r>
              <a:rPr lang="en-US"/>
              <a:t>Cg </a:t>
            </a:r>
            <a:r>
              <a:rPr lang="en-US" dirty="0"/>
              <a:t>(not supported any more by NVIDIA)</a:t>
            </a:r>
          </a:p>
          <a:p>
            <a:r>
              <a:rPr lang="en-US" dirty="0"/>
              <a:t>GLSL</a:t>
            </a:r>
          </a:p>
          <a:p>
            <a:r>
              <a:rPr lang="en-US" dirty="0"/>
              <a:t>HLSL</a:t>
            </a:r>
          </a:p>
        </p:txBody>
      </p:sp>
    </p:spTree>
    <p:extLst>
      <p:ext uri="{BB962C8B-B14F-4D97-AF65-F5344CB8AC3E}">
        <p14:creationId xmlns:p14="http://schemas.microsoft.com/office/powerpoint/2010/main" val="41343146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130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Framebuffer Stage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77161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77162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3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4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5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6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7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framebuffer stage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At this point, the fragments have been shaded and are ready to try to end up in the final framebuffer</a:t>
            </a:r>
          </a:p>
          <a:p>
            <a:r>
              <a:rPr lang="en-US" altLang="en-US"/>
              <a:t>The framebuffer stage must decide which fragments will be saved and which ones will be killed because they cannot be seen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GPU as a state machine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11537" r="26198" b="4826"/>
          <a:stretch>
            <a:fillRect/>
          </a:stretch>
        </p:blipFill>
        <p:spPr bwMode="auto">
          <a:xfrm>
            <a:off x="1455738" y="1060450"/>
            <a:ext cx="6586537" cy="49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401763" y="6048375"/>
            <a:ext cx="6767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Part of the graphics state machine as exposed by OpenGL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Framebuffer operations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Framebuffer is essentially a large memory array </a:t>
            </a:r>
          </a:p>
          <a:p>
            <a:r>
              <a:rPr lang="en-US" altLang="en-US"/>
              <a:t>Typically we think of it as storing color, but it also stores other information such as depth, stencil data, etc</a:t>
            </a:r>
          </a:p>
          <a:p>
            <a:r>
              <a:rPr lang="en-US" altLang="en-US"/>
              <a:t>Initial framebuffers (circa 1975) were very small (e.g. Evans and Sutherland)</a:t>
            </a:r>
          </a:p>
          <a:p>
            <a:r>
              <a:rPr lang="en-US" altLang="en-US"/>
              <a:t>Large framebuffers were made possible by large arrays of DRAM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buffer</a:t>
            </a:r>
          </a:p>
        </p:txBody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Essentially a large array of color values</a:t>
            </a:r>
          </a:p>
          <a:p>
            <a:r>
              <a:rPr lang="en-US" altLang="en-US"/>
              <a:t>Read out for display to the screen</a:t>
            </a:r>
          </a:p>
          <a:p>
            <a:r>
              <a:rPr lang="en-US" altLang="en-US"/>
              <a:t>Allows for blend mode operations, e.g.: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		f = </a:t>
            </a:r>
            <a:r>
              <a:rPr lang="en-US" altLang="en-US">
                <a:latin typeface="Symbol" pitchFamily="18" charset="2"/>
              </a:rPr>
              <a:t>a</a:t>
            </a:r>
            <a:r>
              <a:rPr lang="en-US" altLang="en-US"/>
              <a:t> C</a:t>
            </a:r>
            <a:r>
              <a:rPr lang="en-US" altLang="en-US" baseline="-25000"/>
              <a:t>src</a:t>
            </a:r>
            <a:r>
              <a:rPr lang="en-US" altLang="en-US"/>
              <a:t> + (1-</a:t>
            </a:r>
            <a:r>
              <a:rPr lang="en-US" altLang="en-US">
                <a:latin typeface="Symbol" pitchFamily="18" charset="2"/>
              </a:rPr>
              <a:t>a</a:t>
            </a:r>
            <a:r>
              <a:rPr lang="en-US" altLang="en-US"/>
              <a:t>) C</a:t>
            </a:r>
            <a:r>
              <a:rPr lang="en-US" altLang="en-US" baseline="-25000"/>
              <a:t>dst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 buffer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Solution to the hidden surface problem</a:t>
            </a:r>
          </a:p>
          <a:p>
            <a:r>
              <a:rPr lang="en-US" altLang="en-US"/>
              <a:t>Generate depth for every fragment rasterized</a:t>
            </a:r>
          </a:p>
          <a:p>
            <a:r>
              <a:rPr lang="en-US" altLang="en-US"/>
              <a:t>Compare to the value currently in the buffer, replace if smaller</a:t>
            </a:r>
          </a:p>
          <a:p>
            <a:r>
              <a:rPr lang="en-US" altLang="en-US"/>
              <a:t>Essentially:</a:t>
            </a:r>
          </a:p>
        </p:txBody>
      </p:sp>
      <p:sp>
        <p:nvSpPr>
          <p:cNvPr id="492548" name="Text Box 4"/>
          <p:cNvSpPr txBox="1">
            <a:spLocks noChangeArrowheads="1"/>
          </p:cNvSpPr>
          <p:nvPr/>
        </p:nvSpPr>
        <p:spPr bwMode="auto">
          <a:xfrm>
            <a:off x="3178175" y="3638550"/>
            <a:ext cx="5522913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void depthBuffer1D(void)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z = Z_MAX;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for each fragment rasterized f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if (f.z &lt; z)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	z = f.z;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	write f into framebuffer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	}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Stencil buffer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Essentially a state counter at each pixel</a:t>
            </a:r>
          </a:p>
          <a:p>
            <a:r>
              <a:rPr lang="en-US" altLang="en-US"/>
              <a:t>Can keep track of how many times each pixel was rasterized</a:t>
            </a:r>
          </a:p>
          <a:p>
            <a:r>
              <a:rPr lang="en-US" altLang="en-US"/>
              <a:t>Can be used for various algorithms, such as stencil shadows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83302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7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8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9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0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1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22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Display Stage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display stage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74178" cy="5181600"/>
          </a:xfrm>
        </p:spPr>
        <p:txBody>
          <a:bodyPr/>
          <a:lstStyle/>
          <a:p>
            <a:r>
              <a:rPr lang="en-US" altLang="en-US" dirty="0"/>
              <a:t>Read off the color from the framebuffer to display to the screen</a:t>
            </a:r>
          </a:p>
          <a:p>
            <a:r>
              <a:rPr lang="en-US" altLang="en-US" dirty="0"/>
              <a:t>Uses “double buffering” to prevent partial, incomplete images from being displayed</a:t>
            </a:r>
          </a:p>
          <a:p>
            <a:r>
              <a:rPr lang="en-US" altLang="en-US" dirty="0"/>
              <a:t>After all, rendering system is sequential, and at any point in time image is incomplete</a:t>
            </a:r>
          </a:p>
          <a:p>
            <a:r>
              <a:rPr lang="en-US" altLang="en-US" dirty="0"/>
              <a:t>Double buffering is an example of a common </a:t>
            </a:r>
            <a:r>
              <a:rPr lang="en-US" altLang="en-US" b="1" i="1" dirty="0"/>
              <a:t>design pattern</a:t>
            </a:r>
            <a:r>
              <a:rPr lang="en-US" altLang="en-US" dirty="0"/>
              <a:t> in software engineering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Double buffering</a:t>
            </a:r>
          </a:p>
        </p:txBody>
      </p:sp>
      <p:sp>
        <p:nvSpPr>
          <p:cNvPr id="494600" name="Line 8"/>
          <p:cNvSpPr>
            <a:spLocks noChangeShapeType="1"/>
          </p:cNvSpPr>
          <p:nvPr/>
        </p:nvSpPr>
        <p:spPr bwMode="auto">
          <a:xfrm flipH="1">
            <a:off x="5554152" y="3407943"/>
            <a:ext cx="806055" cy="112249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494609" name="Line 17"/>
          <p:cNvSpPr>
            <a:spLocks noChangeShapeType="1"/>
          </p:cNvSpPr>
          <p:nvPr/>
        </p:nvSpPr>
        <p:spPr bwMode="auto">
          <a:xfrm>
            <a:off x="2810222" y="3390107"/>
            <a:ext cx="806056" cy="112249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94613" name="Line 21"/>
          <p:cNvSpPr>
            <a:spLocks noChangeShapeType="1"/>
          </p:cNvSpPr>
          <p:nvPr/>
        </p:nvSpPr>
        <p:spPr bwMode="auto">
          <a:xfrm flipV="1">
            <a:off x="2805002" y="2503321"/>
            <a:ext cx="823621" cy="89639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94614" name="Line 22"/>
          <p:cNvSpPr>
            <a:spLocks noChangeShapeType="1"/>
          </p:cNvSpPr>
          <p:nvPr/>
        </p:nvSpPr>
        <p:spPr bwMode="auto">
          <a:xfrm flipH="1" flipV="1">
            <a:off x="5559143" y="2488128"/>
            <a:ext cx="780436" cy="91719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BE5FC7-1188-4D5A-9DE8-44A6741CD09D}"/>
              </a:ext>
            </a:extLst>
          </p:cNvPr>
          <p:cNvGrpSpPr/>
          <p:nvPr/>
        </p:nvGrpSpPr>
        <p:grpSpPr>
          <a:xfrm>
            <a:off x="1143793" y="2880286"/>
            <a:ext cx="1710211" cy="1027112"/>
            <a:chOff x="934194" y="2501793"/>
            <a:chExt cx="1710211" cy="10271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DEAC88-46C9-4004-BC1A-444F6A1024A3}"/>
                </a:ext>
              </a:extLst>
            </p:cNvPr>
            <p:cNvGrpSpPr/>
            <p:nvPr/>
          </p:nvGrpSpPr>
          <p:grpSpPr>
            <a:xfrm>
              <a:off x="2292720" y="2971880"/>
              <a:ext cx="351685" cy="88900"/>
              <a:chOff x="2720128" y="3438525"/>
              <a:chExt cx="351685" cy="88900"/>
            </a:xfrm>
          </p:grpSpPr>
          <p:sp>
            <p:nvSpPr>
              <p:cNvPr id="186384" name="Line 16"/>
              <p:cNvSpPr>
                <a:spLocks noChangeShapeType="1"/>
              </p:cNvSpPr>
              <p:nvPr/>
            </p:nvSpPr>
            <p:spPr bwMode="auto">
              <a:xfrm>
                <a:off x="2720128" y="3482343"/>
                <a:ext cx="31432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6386" name="Oval 18"/>
              <p:cNvSpPr>
                <a:spLocks noChangeArrowheads="1"/>
              </p:cNvSpPr>
              <p:nvPr/>
            </p:nvSpPr>
            <p:spPr bwMode="auto">
              <a:xfrm flipH="1">
                <a:off x="2982913" y="3438525"/>
                <a:ext cx="88900" cy="88900"/>
              </a:xfrm>
              <a:prstGeom prst="ellipse">
                <a:avLst/>
              </a:prstGeom>
              <a:solidFill>
                <a:srgbClr val="FFFFFF"/>
              </a:solidFill>
              <a:ln w="254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2D2D66A-BD6B-4860-8FC9-5CDA7B7FBCCF}"/>
                </a:ext>
              </a:extLst>
            </p:cNvPr>
            <p:cNvGrpSpPr/>
            <p:nvPr/>
          </p:nvGrpSpPr>
          <p:grpSpPr>
            <a:xfrm>
              <a:off x="934194" y="2501793"/>
              <a:ext cx="1422400" cy="1027112"/>
              <a:chOff x="709613" y="2964657"/>
              <a:chExt cx="1422400" cy="1027112"/>
            </a:xfrm>
          </p:grpSpPr>
          <p:sp>
            <p:nvSpPr>
              <p:cNvPr id="186381" name="Rectangle 13"/>
              <p:cNvSpPr>
                <a:spLocks noChangeArrowheads="1"/>
              </p:cNvSpPr>
              <p:nvPr/>
            </p:nvSpPr>
            <p:spPr bwMode="auto">
              <a:xfrm>
                <a:off x="709613" y="2964657"/>
                <a:ext cx="1422400" cy="1027112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F8F8F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86391" name="Text Box 23"/>
              <p:cNvSpPr txBox="1">
                <a:spLocks noChangeArrowheads="1"/>
              </p:cNvSpPr>
              <p:nvPr/>
            </p:nvSpPr>
            <p:spPr bwMode="auto">
              <a:xfrm>
                <a:off x="957263" y="3210719"/>
                <a:ext cx="931863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F8F8F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 dirty="0"/>
                  <a:t>rendering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 dirty="0"/>
                  <a:t>system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AFBEA9-25AC-4999-AA86-DCEFBDCD6ABD}"/>
              </a:ext>
            </a:extLst>
          </p:cNvPr>
          <p:cNvGrpSpPr/>
          <p:nvPr/>
        </p:nvGrpSpPr>
        <p:grpSpPr>
          <a:xfrm>
            <a:off x="3440574" y="2613218"/>
            <a:ext cx="450850" cy="88900"/>
            <a:chOff x="3573463" y="2778125"/>
            <a:chExt cx="450850" cy="88900"/>
          </a:xfrm>
        </p:grpSpPr>
        <p:sp>
          <p:nvSpPr>
            <p:cNvPr id="186382" name="Line 14"/>
            <p:cNvSpPr>
              <a:spLocks noChangeShapeType="1"/>
            </p:cNvSpPr>
            <p:nvPr/>
          </p:nvSpPr>
          <p:spPr bwMode="auto">
            <a:xfrm flipH="1">
              <a:off x="3638550" y="2822575"/>
              <a:ext cx="3857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6388" name="Oval 20"/>
            <p:cNvSpPr>
              <a:spLocks noChangeArrowheads="1"/>
            </p:cNvSpPr>
            <p:nvPr/>
          </p:nvSpPr>
          <p:spPr bwMode="auto">
            <a:xfrm flipH="1">
              <a:off x="3573463" y="2778125"/>
              <a:ext cx="88900" cy="88900"/>
            </a:xfrm>
            <a:prstGeom prst="ellipse">
              <a:avLst/>
            </a:prstGeom>
            <a:solidFill>
              <a:srgbClr val="FFFFFF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640194-C758-4F99-82D6-79BF97BC4961}"/>
              </a:ext>
            </a:extLst>
          </p:cNvPr>
          <p:cNvGrpSpPr/>
          <p:nvPr/>
        </p:nvGrpSpPr>
        <p:grpSpPr>
          <a:xfrm>
            <a:off x="5263335" y="2612772"/>
            <a:ext cx="481398" cy="88900"/>
            <a:chOff x="5322502" y="2790825"/>
            <a:chExt cx="481398" cy="88900"/>
          </a:xfrm>
        </p:grpSpPr>
        <p:sp>
          <p:nvSpPr>
            <p:cNvPr id="186379" name="Oval 11"/>
            <p:cNvSpPr>
              <a:spLocks noChangeArrowheads="1"/>
            </p:cNvSpPr>
            <p:nvPr/>
          </p:nvSpPr>
          <p:spPr bwMode="auto">
            <a:xfrm>
              <a:off x="5715000" y="2790825"/>
              <a:ext cx="88900" cy="88900"/>
            </a:xfrm>
            <a:prstGeom prst="ellipse">
              <a:avLst/>
            </a:prstGeom>
            <a:solidFill>
              <a:srgbClr val="FFFFFF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86373" name="Line 5"/>
            <p:cNvSpPr>
              <a:spLocks noChangeShapeType="1"/>
            </p:cNvSpPr>
            <p:nvPr/>
          </p:nvSpPr>
          <p:spPr bwMode="auto">
            <a:xfrm>
              <a:off x="5322502" y="2835275"/>
              <a:ext cx="3857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3695522" y="2072403"/>
            <a:ext cx="1797753" cy="1170779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EE64B-57D0-4424-9CDE-D932CC5EFAFC}"/>
              </a:ext>
            </a:extLst>
          </p:cNvPr>
          <p:cNvSpPr/>
          <p:nvPr/>
        </p:nvSpPr>
        <p:spPr bwMode="auto">
          <a:xfrm>
            <a:off x="3695521" y="2072403"/>
            <a:ext cx="1804489" cy="11789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6392" name="Text Box 24"/>
          <p:cNvSpPr txBox="1">
            <a:spLocks noChangeArrowheads="1"/>
          </p:cNvSpPr>
          <p:nvPr/>
        </p:nvSpPr>
        <p:spPr bwMode="auto">
          <a:xfrm>
            <a:off x="3947050" y="1795653"/>
            <a:ext cx="1335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dirty="0"/>
              <a:t>framebuffer #1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7BBDF81-16CD-4230-817B-C7BA6193E8D3}"/>
              </a:ext>
            </a:extLst>
          </p:cNvPr>
          <p:cNvSpPr/>
          <p:nvPr/>
        </p:nvSpPr>
        <p:spPr bwMode="auto">
          <a:xfrm>
            <a:off x="3932455" y="2169192"/>
            <a:ext cx="559165" cy="536219"/>
          </a:xfrm>
          <a:prstGeom prst="triangle">
            <a:avLst/>
          </a:prstGeom>
          <a:solidFill>
            <a:srgbClr val="FF000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045E4-9377-421B-BCE8-9C7A92281A10}"/>
              </a:ext>
            </a:extLst>
          </p:cNvPr>
          <p:cNvSpPr/>
          <p:nvPr/>
        </p:nvSpPr>
        <p:spPr bwMode="auto">
          <a:xfrm>
            <a:off x="4572608" y="2325285"/>
            <a:ext cx="453999" cy="453999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ED667D-C1FD-409B-B672-694C08CE4B16}"/>
              </a:ext>
            </a:extLst>
          </p:cNvPr>
          <p:cNvSpPr/>
          <p:nvPr/>
        </p:nvSpPr>
        <p:spPr bwMode="auto">
          <a:xfrm>
            <a:off x="4187268" y="2453022"/>
            <a:ext cx="658799" cy="658799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E688CFCB-0190-4BA0-A7A1-97B0FEC88F9B}"/>
              </a:ext>
            </a:extLst>
          </p:cNvPr>
          <p:cNvSpPr/>
          <p:nvPr/>
        </p:nvSpPr>
        <p:spPr bwMode="auto">
          <a:xfrm>
            <a:off x="4665053" y="2502221"/>
            <a:ext cx="609600" cy="609600"/>
          </a:xfrm>
          <a:prstGeom prst="star5">
            <a:avLst/>
          </a:prstGeom>
          <a:solidFill>
            <a:srgbClr val="7030A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59D930-EE68-45AB-ADCE-00FFD2200461}"/>
              </a:ext>
            </a:extLst>
          </p:cNvPr>
          <p:cNvGrpSpPr/>
          <p:nvPr/>
        </p:nvGrpSpPr>
        <p:grpSpPr>
          <a:xfrm>
            <a:off x="3442318" y="4273912"/>
            <a:ext cx="450850" cy="88900"/>
            <a:chOff x="3573463" y="2778125"/>
            <a:chExt cx="450850" cy="88900"/>
          </a:xfrm>
        </p:grpSpPr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F798581C-9B74-4887-B8A3-9A2408C07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8550" y="2822575"/>
              <a:ext cx="3857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" name="Oval 20">
              <a:extLst>
                <a:ext uri="{FF2B5EF4-FFF2-40B4-BE49-F238E27FC236}">
                  <a16:creationId xmlns:a16="http://schemas.microsoft.com/office/drawing/2014/main" id="{B4D84832-48CC-4BD4-94B0-2DEA148EEA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73463" y="2778125"/>
              <a:ext cx="88900" cy="88900"/>
            </a:xfrm>
            <a:prstGeom prst="ellipse">
              <a:avLst/>
            </a:prstGeom>
            <a:solidFill>
              <a:srgbClr val="FFFFFF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063263B-BAAC-429D-9517-B0C1F1FC4ED1}"/>
              </a:ext>
            </a:extLst>
          </p:cNvPr>
          <p:cNvGrpSpPr/>
          <p:nvPr/>
        </p:nvGrpSpPr>
        <p:grpSpPr>
          <a:xfrm>
            <a:off x="5265079" y="4273466"/>
            <a:ext cx="481398" cy="88900"/>
            <a:chOff x="5322502" y="2790825"/>
            <a:chExt cx="481398" cy="88900"/>
          </a:xfrm>
        </p:grpSpPr>
        <p:sp>
          <p:nvSpPr>
            <p:cNvPr id="55" name="Oval 11">
              <a:extLst>
                <a:ext uri="{FF2B5EF4-FFF2-40B4-BE49-F238E27FC236}">
                  <a16:creationId xmlns:a16="http://schemas.microsoft.com/office/drawing/2014/main" id="{DB23A315-38C2-48FF-921A-0CDA15A64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2790825"/>
              <a:ext cx="88900" cy="88900"/>
            </a:xfrm>
            <a:prstGeom prst="ellipse">
              <a:avLst/>
            </a:prstGeom>
            <a:solidFill>
              <a:srgbClr val="FFFFFF"/>
            </a:solidFill>
            <a:ln w="254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56" name="Line 5">
              <a:extLst>
                <a:ext uri="{FF2B5EF4-FFF2-40B4-BE49-F238E27FC236}">
                  <a16:creationId xmlns:a16="http://schemas.microsoft.com/office/drawing/2014/main" id="{6BB1DE0E-DEA7-4C0E-B301-9C425BEBE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2502" y="2835275"/>
              <a:ext cx="3857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" name="Rectangle 3">
            <a:extLst>
              <a:ext uri="{FF2B5EF4-FFF2-40B4-BE49-F238E27FC236}">
                <a16:creationId xmlns:a16="http://schemas.microsoft.com/office/drawing/2014/main" id="{5147E07A-A0E4-45C9-8EF0-8F38DFE3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66" y="3733097"/>
            <a:ext cx="1797753" cy="1170779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DB38F6-42B0-42DE-BDCD-177FA2CA60F3}"/>
              </a:ext>
            </a:extLst>
          </p:cNvPr>
          <p:cNvSpPr/>
          <p:nvPr/>
        </p:nvSpPr>
        <p:spPr bwMode="auto">
          <a:xfrm>
            <a:off x="3697265" y="3733097"/>
            <a:ext cx="1804489" cy="11789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 Box 24">
            <a:extLst>
              <a:ext uri="{FF2B5EF4-FFF2-40B4-BE49-F238E27FC236}">
                <a16:creationId xmlns:a16="http://schemas.microsoft.com/office/drawing/2014/main" id="{AB8631C9-CFC0-4D33-99BD-147C023CE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794" y="4892366"/>
            <a:ext cx="1335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dirty="0"/>
              <a:t>framebuffer #2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8DE4EAA-1911-4DBD-981B-38BB45D54C03}"/>
              </a:ext>
            </a:extLst>
          </p:cNvPr>
          <p:cNvSpPr/>
          <p:nvPr/>
        </p:nvSpPr>
        <p:spPr bwMode="auto">
          <a:xfrm>
            <a:off x="3934199" y="3829886"/>
            <a:ext cx="559165" cy="536219"/>
          </a:xfrm>
          <a:prstGeom prst="triangle">
            <a:avLst/>
          </a:prstGeom>
          <a:solidFill>
            <a:srgbClr val="FF000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9CFD38-D913-439E-88E4-70AB6E44DEC1}"/>
              </a:ext>
            </a:extLst>
          </p:cNvPr>
          <p:cNvSpPr/>
          <p:nvPr/>
        </p:nvSpPr>
        <p:spPr bwMode="auto">
          <a:xfrm>
            <a:off x="4574352" y="3985979"/>
            <a:ext cx="453999" cy="453999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F5B73B2-3D80-45CE-B83E-400EFABB75D6}"/>
              </a:ext>
            </a:extLst>
          </p:cNvPr>
          <p:cNvSpPr/>
          <p:nvPr/>
        </p:nvSpPr>
        <p:spPr bwMode="auto">
          <a:xfrm>
            <a:off x="4189012" y="4113716"/>
            <a:ext cx="658799" cy="658799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F5F7305-1C4E-45F4-9E30-DA99E83E473B}"/>
              </a:ext>
            </a:extLst>
          </p:cNvPr>
          <p:cNvSpPr/>
          <p:nvPr/>
        </p:nvSpPr>
        <p:spPr bwMode="auto">
          <a:xfrm>
            <a:off x="4666797" y="4162915"/>
            <a:ext cx="609600" cy="609600"/>
          </a:xfrm>
          <a:prstGeom prst="star5">
            <a:avLst/>
          </a:prstGeom>
          <a:solidFill>
            <a:srgbClr val="7030A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C51BF-EC33-4AEA-875A-6B69C9790DC9}"/>
              </a:ext>
            </a:extLst>
          </p:cNvPr>
          <p:cNvGrpSpPr/>
          <p:nvPr/>
        </p:nvGrpSpPr>
        <p:grpSpPr>
          <a:xfrm>
            <a:off x="6295333" y="2632874"/>
            <a:ext cx="2105032" cy="2021998"/>
            <a:chOff x="6849702" y="2163592"/>
            <a:chExt cx="2105032" cy="2021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A827C7-C963-4FFE-8F87-410341749F63}"/>
                </a:ext>
              </a:extLst>
            </p:cNvPr>
            <p:cNvGrpSpPr/>
            <p:nvPr/>
          </p:nvGrpSpPr>
          <p:grpSpPr>
            <a:xfrm>
              <a:off x="6849702" y="2163592"/>
              <a:ext cx="2105032" cy="1917700"/>
              <a:chOff x="6849702" y="2163592"/>
              <a:chExt cx="2105032" cy="19177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6CE668D-D3AD-46F9-A5A3-3AC40961F94F}"/>
                  </a:ext>
                </a:extLst>
              </p:cNvPr>
              <p:cNvGrpSpPr/>
              <p:nvPr/>
            </p:nvGrpSpPr>
            <p:grpSpPr>
              <a:xfrm>
                <a:off x="6849702" y="2912523"/>
                <a:ext cx="763588" cy="88900"/>
                <a:chOff x="6305550" y="3440005"/>
                <a:chExt cx="763588" cy="88900"/>
              </a:xfrm>
            </p:grpSpPr>
            <p:sp>
              <p:nvSpPr>
                <p:cNvPr id="186375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6337300" y="3478213"/>
                  <a:ext cx="73183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6377" name="Oval 9"/>
                <p:cNvSpPr>
                  <a:spLocks noChangeArrowheads="1"/>
                </p:cNvSpPr>
                <p:nvPr/>
              </p:nvSpPr>
              <p:spPr bwMode="auto">
                <a:xfrm>
                  <a:off x="6305550" y="3440005"/>
                  <a:ext cx="88900" cy="88900"/>
                </a:xfrm>
                <a:prstGeom prst="ellipse">
                  <a:avLst/>
                </a:prstGeom>
                <a:solidFill>
                  <a:srgbClr val="FFFFFF"/>
                </a:solidFill>
                <a:ln w="254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l">
                    <a:spcBef>
                      <a:spcPct val="20000"/>
                    </a:spcBef>
                    <a:buFont typeface="Wingdings" pitchFamily="2" charset="2"/>
                    <a:buChar char="§"/>
                    <a:defRPr sz="32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pic>
            <p:nvPicPr>
              <p:cNvPr id="186380" name="Picture 12" descr="MCj04315660000[1]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9734" y="2163592"/>
                <a:ext cx="19050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" name="Text Box 23">
              <a:extLst>
                <a:ext uri="{FF2B5EF4-FFF2-40B4-BE49-F238E27FC236}">
                  <a16:creationId xmlns:a16="http://schemas.microsoft.com/office/drawing/2014/main" id="{BEDB5685-B485-4C40-A6D9-6747BF629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2191" y="3877813"/>
              <a:ext cx="74251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F8F8F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/>
                <a:t>display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600" grpId="0" animBg="1"/>
      <p:bldP spid="494600" grpId="1" animBg="1"/>
      <p:bldP spid="494600" grpId="2" animBg="1"/>
      <p:bldP spid="494609" grpId="0" animBg="1"/>
      <p:bldP spid="494609" grpId="1" animBg="1"/>
      <p:bldP spid="494609" grpId="2" animBg="1"/>
      <p:bldP spid="494613" grpId="0" animBg="1"/>
      <p:bldP spid="494613" grpId="1" animBg="1"/>
      <p:bldP spid="494613" grpId="2" animBg="1"/>
      <p:bldP spid="494614" grpId="0" animBg="1"/>
      <p:bldP spid="494614" grpId="1" animBg="1"/>
      <p:bldP spid="494614" grpId="2" animBg="1"/>
      <p:bldP spid="9" grpId="0" animBg="1"/>
      <p:bldP spid="9" grpId="1" animBg="1"/>
      <p:bldP spid="9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2" grpId="0" animBg="1"/>
      <p:bldP spid="2" grpId="1" animBg="1"/>
      <p:bldP spid="2" grpId="2" animBg="1"/>
      <p:bldP spid="5" grpId="0" animBg="1"/>
      <p:bldP spid="5" grpId="1" animBg="1"/>
      <p:bldP spid="5" grpId="2" animBg="1"/>
      <p:bldP spid="49" grpId="0" animBg="1"/>
      <p:bldP spid="49" grpId="1" animBg="1"/>
      <p:bldP spid="49" grpId="2" animBg="1"/>
      <p:bldP spid="49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That’s the pipeline!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started off with triangles and ended up with pixels on the screen!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188426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28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29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30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31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313363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vertex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Transforms the vertices of the scene triangles to position them correctly on the screen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This includes animation, perspective projection, etc.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Some programmable per-vertex shading can be done here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When triangles leave this stage, they have been transformed to clip-space coordinates and are ready for clipping and rasterization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442373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42374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23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23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423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423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423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23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442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0" y="2497138"/>
            <a:ext cx="914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End of Part II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122363" y="1570038"/>
            <a:ext cx="6894512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Part II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Real-time Rendering Pipeline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 Transform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Models are often composed of triangles defined in local object coordinates</a:t>
            </a:r>
          </a:p>
        </p:txBody>
      </p:sp>
      <p:pic>
        <p:nvPicPr>
          <p:cNvPr id="21508" name="Picture 6" descr="The T-P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73288"/>
            <a:ext cx="5715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Line 7"/>
          <p:cNvSpPr>
            <a:spLocks noChangeShapeType="1"/>
          </p:cNvSpPr>
          <p:nvPr/>
        </p:nvSpPr>
        <p:spPr bwMode="auto">
          <a:xfrm flipV="1">
            <a:off x="4624388" y="5270500"/>
            <a:ext cx="0" cy="5969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Line 8"/>
          <p:cNvSpPr>
            <a:spLocks noChangeShapeType="1"/>
          </p:cNvSpPr>
          <p:nvPr/>
        </p:nvSpPr>
        <p:spPr bwMode="auto">
          <a:xfrm>
            <a:off x="4611688" y="5854700"/>
            <a:ext cx="595312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9"/>
          <p:cNvSpPr>
            <a:spLocks noChangeShapeType="1"/>
          </p:cNvSpPr>
          <p:nvPr/>
        </p:nvSpPr>
        <p:spPr bwMode="auto">
          <a:xfrm flipH="1">
            <a:off x="4419600" y="5840413"/>
            <a:ext cx="204788" cy="34448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5067300" y="57943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1513" name="Text Box 11"/>
          <p:cNvSpPr txBox="1">
            <a:spLocks noChangeArrowheads="1"/>
          </p:cNvSpPr>
          <p:nvPr/>
        </p:nvSpPr>
        <p:spPr bwMode="auto">
          <a:xfrm>
            <a:off x="4451350" y="59340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4603750" y="51387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1515" name="Text Box 13"/>
          <p:cNvSpPr txBox="1">
            <a:spLocks noChangeArrowheads="1"/>
          </p:cNvSpPr>
          <p:nvPr/>
        </p:nvSpPr>
        <p:spPr bwMode="auto">
          <a:xfrm>
            <a:off x="4457700" y="6200775"/>
            <a:ext cx="3089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Image credit: interstellarmarines.com</a:t>
            </a:r>
          </a:p>
        </p:txBody>
      </p:sp>
      <p:grpSp>
        <p:nvGrpSpPr>
          <p:cNvPr id="452626" name="Group 18"/>
          <p:cNvGrpSpPr>
            <a:grpSpLocks/>
          </p:cNvGrpSpPr>
          <p:nvPr/>
        </p:nvGrpSpPr>
        <p:grpSpPr bwMode="auto">
          <a:xfrm>
            <a:off x="4378325" y="3041650"/>
            <a:ext cx="233363" cy="214313"/>
            <a:chOff x="2758" y="1916"/>
            <a:chExt cx="147" cy="135"/>
          </a:xfrm>
        </p:grpSpPr>
        <p:sp>
          <p:nvSpPr>
            <p:cNvPr id="21520" name="Freeform 14"/>
            <p:cNvSpPr>
              <a:spLocks/>
            </p:cNvSpPr>
            <p:nvPr/>
          </p:nvSpPr>
          <p:spPr bwMode="auto">
            <a:xfrm>
              <a:off x="2769" y="1928"/>
              <a:ext cx="126" cy="108"/>
            </a:xfrm>
            <a:custGeom>
              <a:avLst/>
              <a:gdLst>
                <a:gd name="T0" fmla="*/ 0 w 2037"/>
                <a:gd name="T1" fmla="*/ 0 h 1753"/>
                <a:gd name="T2" fmla="*/ 3 w 2037"/>
                <a:gd name="T3" fmla="*/ 7 h 1753"/>
                <a:gd name="T4" fmla="*/ 8 w 2037"/>
                <a:gd name="T5" fmla="*/ 3 h 1753"/>
                <a:gd name="T6" fmla="*/ 0 w 2037"/>
                <a:gd name="T7" fmla="*/ 0 h 17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7" h="1753">
                  <a:moveTo>
                    <a:pt x="0" y="0"/>
                  </a:moveTo>
                  <a:lnTo>
                    <a:pt x="760" y="1753"/>
                  </a:lnTo>
                  <a:lnTo>
                    <a:pt x="2037" y="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Oval 15"/>
            <p:cNvSpPr>
              <a:spLocks noChangeArrowheads="1"/>
            </p:cNvSpPr>
            <p:nvPr/>
          </p:nvSpPr>
          <p:spPr bwMode="auto">
            <a:xfrm>
              <a:off x="2806" y="2024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1522" name="Oval 16"/>
            <p:cNvSpPr>
              <a:spLocks noChangeArrowheads="1"/>
            </p:cNvSpPr>
            <p:nvPr/>
          </p:nvSpPr>
          <p:spPr bwMode="auto">
            <a:xfrm>
              <a:off x="2878" y="1960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1523" name="Oval 17"/>
            <p:cNvSpPr>
              <a:spLocks noChangeArrowheads="1"/>
            </p:cNvSpPr>
            <p:nvPr/>
          </p:nvSpPr>
          <p:spPr bwMode="auto">
            <a:xfrm>
              <a:off x="2758" y="1916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52627" name="Text Box 19"/>
          <p:cNvSpPr txBox="1">
            <a:spLocks noChangeArrowheads="1"/>
          </p:cNvSpPr>
          <p:nvPr/>
        </p:nvSpPr>
        <p:spPr bwMode="auto">
          <a:xfrm>
            <a:off x="1766888" y="3709988"/>
            <a:ext cx="246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v</a:t>
            </a:r>
            <a:r>
              <a:rPr lang="en-US" altLang="en-US" sz="1800" baseline="-25000">
                <a:solidFill>
                  <a:schemeClr val="bg1"/>
                </a:solidFill>
              </a:rPr>
              <a:t>1</a:t>
            </a:r>
            <a:r>
              <a:rPr lang="en-US" altLang="en-US" sz="1800"/>
              <a:t> </a:t>
            </a:r>
            <a:r>
              <a:rPr lang="en-US" altLang="en-US" sz="1600">
                <a:solidFill>
                  <a:schemeClr val="bg1"/>
                </a:solidFill>
              </a:rPr>
              <a:t>= (0.251, -0.123, 1.67)</a:t>
            </a:r>
          </a:p>
        </p:txBody>
      </p:sp>
      <p:sp>
        <p:nvSpPr>
          <p:cNvPr id="452628" name="Text Box 20"/>
          <p:cNvSpPr txBox="1">
            <a:spLocks noChangeArrowheads="1"/>
          </p:cNvSpPr>
          <p:nvPr/>
        </p:nvSpPr>
        <p:spPr bwMode="auto">
          <a:xfrm>
            <a:off x="1758950" y="3959225"/>
            <a:ext cx="228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v</a:t>
            </a:r>
            <a:r>
              <a:rPr lang="en-US" altLang="en-US" sz="1800" baseline="-25000">
                <a:solidFill>
                  <a:schemeClr val="bg1"/>
                </a:solidFill>
              </a:rPr>
              <a:t>2</a:t>
            </a:r>
            <a:r>
              <a:rPr lang="en-US" altLang="en-US" sz="1800"/>
              <a:t> </a:t>
            </a:r>
            <a:r>
              <a:rPr lang="en-US" altLang="en-US" sz="1600">
                <a:solidFill>
                  <a:schemeClr val="bg1"/>
                </a:solidFill>
              </a:rPr>
              <a:t>= (0.243, 0.05, 1.62)</a:t>
            </a:r>
          </a:p>
        </p:txBody>
      </p:sp>
      <p:sp>
        <p:nvSpPr>
          <p:cNvPr id="452629" name="Text Box 21"/>
          <p:cNvSpPr txBox="1">
            <a:spLocks noChangeArrowheads="1"/>
          </p:cNvSpPr>
          <p:nvPr/>
        </p:nvSpPr>
        <p:spPr bwMode="auto">
          <a:xfrm>
            <a:off x="1763713" y="4222750"/>
            <a:ext cx="246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v</a:t>
            </a:r>
            <a:r>
              <a:rPr lang="en-US" altLang="en-US" sz="1800" baseline="-25000">
                <a:solidFill>
                  <a:schemeClr val="bg1"/>
                </a:solidFill>
              </a:rPr>
              <a:t>3</a:t>
            </a:r>
            <a:r>
              <a:rPr lang="en-US" altLang="en-US" sz="1800"/>
              <a:t> </a:t>
            </a:r>
            <a:r>
              <a:rPr lang="en-US" altLang="en-US" sz="1600">
                <a:solidFill>
                  <a:schemeClr val="bg1"/>
                </a:solidFill>
              </a:rPr>
              <a:t>= (0.241, -0.095, 1.57)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27" grpId="0"/>
      <p:bldP spid="452628" grpId="0"/>
      <p:bldP spid="452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The T-P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73288"/>
            <a:ext cx="5715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14" descr="The T-P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6" r="57527"/>
          <a:stretch>
            <a:fillRect/>
          </a:stretch>
        </p:blipFill>
        <p:spPr bwMode="auto">
          <a:xfrm>
            <a:off x="1958975" y="2338388"/>
            <a:ext cx="48514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 Transform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 the model moves around the world, the vertices that make it up will also move</a:t>
            </a:r>
          </a:p>
        </p:txBody>
      </p:sp>
      <p:pic>
        <p:nvPicPr>
          <p:cNvPr id="22534" name="Picture 6" descr="Cool p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6822" r="20775"/>
          <a:stretch>
            <a:fillRect/>
          </a:stretch>
        </p:blipFill>
        <p:spPr bwMode="auto">
          <a:xfrm>
            <a:off x="6075363" y="2455863"/>
            <a:ext cx="105410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4624388" y="5270500"/>
            <a:ext cx="0" cy="5969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9"/>
          <p:cNvSpPr>
            <a:spLocks noChangeShapeType="1"/>
          </p:cNvSpPr>
          <p:nvPr/>
        </p:nvSpPr>
        <p:spPr bwMode="auto">
          <a:xfrm>
            <a:off x="4611688" y="5854700"/>
            <a:ext cx="595312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H="1">
            <a:off x="4419600" y="5840413"/>
            <a:ext cx="204788" cy="34448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Text Box 11"/>
          <p:cNvSpPr txBox="1">
            <a:spLocks noChangeArrowheads="1"/>
          </p:cNvSpPr>
          <p:nvPr/>
        </p:nvSpPr>
        <p:spPr bwMode="auto">
          <a:xfrm>
            <a:off x="5067300" y="57943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4451350" y="59340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2540" name="Text Box 13"/>
          <p:cNvSpPr txBox="1">
            <a:spLocks noChangeArrowheads="1"/>
          </p:cNvSpPr>
          <p:nvPr/>
        </p:nvSpPr>
        <p:spPr bwMode="auto">
          <a:xfrm>
            <a:off x="4603750" y="51387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2541" name="Text Box 15"/>
          <p:cNvSpPr txBox="1">
            <a:spLocks noChangeArrowheads="1"/>
          </p:cNvSpPr>
          <p:nvPr/>
        </p:nvSpPr>
        <p:spPr bwMode="auto">
          <a:xfrm>
            <a:off x="4457700" y="6200775"/>
            <a:ext cx="3089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Image credit: interstellarmarines.com</a:t>
            </a:r>
          </a:p>
        </p:txBody>
      </p:sp>
      <p:grpSp>
        <p:nvGrpSpPr>
          <p:cNvPr id="444432" name="Group 16"/>
          <p:cNvGrpSpPr>
            <a:grpSpLocks/>
          </p:cNvGrpSpPr>
          <p:nvPr/>
        </p:nvGrpSpPr>
        <p:grpSpPr bwMode="auto">
          <a:xfrm>
            <a:off x="6364288" y="2968625"/>
            <a:ext cx="61912" cy="138113"/>
            <a:chOff x="2758" y="1916"/>
            <a:chExt cx="147" cy="135"/>
          </a:xfrm>
        </p:grpSpPr>
        <p:sp>
          <p:nvSpPr>
            <p:cNvPr id="22543" name="Freeform 17"/>
            <p:cNvSpPr>
              <a:spLocks/>
            </p:cNvSpPr>
            <p:nvPr/>
          </p:nvSpPr>
          <p:spPr bwMode="auto">
            <a:xfrm>
              <a:off x="2769" y="1928"/>
              <a:ext cx="126" cy="108"/>
            </a:xfrm>
            <a:custGeom>
              <a:avLst/>
              <a:gdLst>
                <a:gd name="T0" fmla="*/ 0 w 2037"/>
                <a:gd name="T1" fmla="*/ 0 h 1753"/>
                <a:gd name="T2" fmla="*/ 3 w 2037"/>
                <a:gd name="T3" fmla="*/ 7 h 1753"/>
                <a:gd name="T4" fmla="*/ 8 w 2037"/>
                <a:gd name="T5" fmla="*/ 3 h 1753"/>
                <a:gd name="T6" fmla="*/ 0 w 2037"/>
                <a:gd name="T7" fmla="*/ 0 h 17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7" h="1753">
                  <a:moveTo>
                    <a:pt x="0" y="0"/>
                  </a:moveTo>
                  <a:lnTo>
                    <a:pt x="760" y="1753"/>
                  </a:lnTo>
                  <a:lnTo>
                    <a:pt x="2037" y="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4" name="Oval 18"/>
            <p:cNvSpPr>
              <a:spLocks noChangeArrowheads="1"/>
            </p:cNvSpPr>
            <p:nvPr/>
          </p:nvSpPr>
          <p:spPr bwMode="auto">
            <a:xfrm>
              <a:off x="2806" y="2024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2545" name="Oval 19"/>
            <p:cNvSpPr>
              <a:spLocks noChangeArrowheads="1"/>
            </p:cNvSpPr>
            <p:nvPr/>
          </p:nvSpPr>
          <p:spPr bwMode="auto">
            <a:xfrm>
              <a:off x="2878" y="1960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2546" name="Oval 20"/>
            <p:cNvSpPr>
              <a:spLocks noChangeArrowheads="1"/>
            </p:cNvSpPr>
            <p:nvPr/>
          </p:nvSpPr>
          <p:spPr bwMode="auto">
            <a:xfrm>
              <a:off x="2758" y="1916"/>
              <a:ext cx="27" cy="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 Transform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5392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CPU could update the position of each these vertices… but that’s a lot of work!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You would need to loop over all the vertices in the scene to update them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That’s what the GPU is for!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GPU will use the movement of the object to compute the vertices in world coordinates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This is known as the </a:t>
            </a:r>
            <a:r>
              <a:rPr lang="en-US" altLang="en-US" b="1"/>
              <a:t>model</a:t>
            </a:r>
            <a:r>
              <a:rPr lang="en-US" altLang="en-US"/>
              <a:t> transform</a:t>
            </a:r>
          </a:p>
          <a:p>
            <a:pPr>
              <a:lnSpc>
                <a:spcPct val="90000"/>
              </a:lnSpc>
            </a:pPr>
            <a:r>
              <a:rPr lang="en-US" altLang="en-US"/>
              <a:t>After we have done this, the vertices are now in </a:t>
            </a:r>
            <a:r>
              <a:rPr lang="en-US" altLang="en-US" b="1"/>
              <a:t>world space</a:t>
            </a:r>
            <a:r>
              <a:rPr lang="en-US" altLang="en-US"/>
              <a:t> 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View Transform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now need to move the objects so that the camera (the viewer) is at the center of the world</a:t>
            </a:r>
          </a:p>
          <a:p>
            <a:r>
              <a:rPr lang="en-US" altLang="en-US"/>
              <a:t>This makes a lot of the viewing calculations much easier</a:t>
            </a:r>
          </a:p>
          <a:p>
            <a:r>
              <a:rPr lang="en-US" altLang="en-US"/>
              <a:t>This is known as the </a:t>
            </a:r>
            <a:r>
              <a:rPr lang="en-US" altLang="en-US" b="1"/>
              <a:t>view</a:t>
            </a:r>
            <a:r>
              <a:rPr lang="en-US" altLang="en-US"/>
              <a:t> 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View Transform</a:t>
            </a:r>
          </a:p>
        </p:txBody>
      </p:sp>
      <p:grpSp>
        <p:nvGrpSpPr>
          <p:cNvPr id="405549" name="Group 45"/>
          <p:cNvGrpSpPr>
            <a:grpSpLocks/>
          </p:cNvGrpSpPr>
          <p:nvPr/>
        </p:nvGrpSpPr>
        <p:grpSpPr bwMode="auto">
          <a:xfrm>
            <a:off x="833438" y="2217738"/>
            <a:ext cx="1989137" cy="1955800"/>
            <a:chOff x="525" y="1397"/>
            <a:chExt cx="1253" cy="1232"/>
          </a:xfrm>
        </p:grpSpPr>
        <p:grpSp>
          <p:nvGrpSpPr>
            <p:cNvPr id="25610" name="Group 44"/>
            <p:cNvGrpSpPr>
              <a:grpSpLocks/>
            </p:cNvGrpSpPr>
            <p:nvPr/>
          </p:nvGrpSpPr>
          <p:grpSpPr bwMode="auto">
            <a:xfrm>
              <a:off x="525" y="1397"/>
              <a:ext cx="1253" cy="1232"/>
              <a:chOff x="525" y="1397"/>
              <a:chExt cx="1253" cy="1232"/>
            </a:xfrm>
          </p:grpSpPr>
          <p:sp>
            <p:nvSpPr>
              <p:cNvPr id="25616" name="Oval 3"/>
              <p:cNvSpPr>
                <a:spLocks noChangeArrowheads="1"/>
              </p:cNvSpPr>
              <p:nvPr/>
            </p:nvSpPr>
            <p:spPr bwMode="auto">
              <a:xfrm>
                <a:off x="525" y="2573"/>
                <a:ext cx="56" cy="56"/>
              </a:xfrm>
              <a:prstGeom prst="ellipse">
                <a:avLst/>
              </a:prstGeom>
              <a:solidFill>
                <a:srgbClr val="F8F8F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17" name="Line 4"/>
              <p:cNvSpPr>
                <a:spLocks noChangeShapeType="1"/>
              </p:cNvSpPr>
              <p:nvPr/>
            </p:nvSpPr>
            <p:spPr bwMode="auto">
              <a:xfrm flipV="1">
                <a:off x="555" y="1397"/>
                <a:ext cx="189" cy="1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8" name="Line 5"/>
              <p:cNvSpPr>
                <a:spLocks noChangeShapeType="1"/>
              </p:cNvSpPr>
              <p:nvPr/>
            </p:nvSpPr>
            <p:spPr bwMode="auto">
              <a:xfrm flipV="1">
                <a:off x="552" y="1987"/>
                <a:ext cx="1226" cy="6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11" name="Group 42"/>
            <p:cNvGrpSpPr>
              <a:grpSpLocks/>
            </p:cNvGrpSpPr>
            <p:nvPr/>
          </p:nvGrpSpPr>
          <p:grpSpPr bwMode="auto">
            <a:xfrm>
              <a:off x="790" y="1542"/>
              <a:ext cx="673" cy="773"/>
              <a:chOff x="790" y="1542"/>
              <a:chExt cx="673" cy="773"/>
            </a:xfrm>
          </p:grpSpPr>
          <p:sp>
            <p:nvSpPr>
              <p:cNvPr id="25612" name="Rectangle 6"/>
              <p:cNvSpPr>
                <a:spLocks noChangeArrowheads="1"/>
              </p:cNvSpPr>
              <p:nvPr/>
            </p:nvSpPr>
            <p:spPr bwMode="auto">
              <a:xfrm rot="1382693">
                <a:off x="811" y="1778"/>
                <a:ext cx="125" cy="12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13" name="Rectangle 7"/>
              <p:cNvSpPr>
                <a:spLocks noChangeArrowheads="1"/>
              </p:cNvSpPr>
              <p:nvPr/>
            </p:nvSpPr>
            <p:spPr bwMode="auto">
              <a:xfrm rot="-743307">
                <a:off x="1225" y="1868"/>
                <a:ext cx="238" cy="125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14" name="Oval 8"/>
              <p:cNvSpPr>
                <a:spLocks noChangeArrowheads="1"/>
              </p:cNvSpPr>
              <p:nvPr/>
            </p:nvSpPr>
            <p:spPr bwMode="auto">
              <a:xfrm>
                <a:off x="1131" y="1542"/>
                <a:ext cx="128" cy="128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15" name="AutoShape 9"/>
              <p:cNvSpPr>
                <a:spLocks noChangeArrowheads="1"/>
              </p:cNvSpPr>
              <p:nvPr/>
            </p:nvSpPr>
            <p:spPr bwMode="auto">
              <a:xfrm rot="4883061">
                <a:off x="822" y="2145"/>
                <a:ext cx="138" cy="202"/>
              </a:xfrm>
              <a:prstGeom prst="triangle">
                <a:avLst>
                  <a:gd name="adj" fmla="val 50000"/>
                </a:avLst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</p:grpSp>
      <p:sp>
        <p:nvSpPr>
          <p:cNvPr id="25604" name="Text Box 10"/>
          <p:cNvSpPr txBox="1">
            <a:spLocks noChangeArrowheads="1"/>
          </p:cNvSpPr>
          <p:nvPr/>
        </p:nvSpPr>
        <p:spPr bwMode="auto">
          <a:xfrm>
            <a:off x="911225" y="1533525"/>
            <a:ext cx="150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world space</a:t>
            </a:r>
          </a:p>
        </p:txBody>
      </p:sp>
      <p:grpSp>
        <p:nvGrpSpPr>
          <p:cNvPr id="25605" name="Group 43"/>
          <p:cNvGrpSpPr>
            <a:grpSpLocks/>
          </p:cNvGrpSpPr>
          <p:nvPr/>
        </p:nvGrpSpPr>
        <p:grpSpPr bwMode="auto">
          <a:xfrm>
            <a:off x="528638" y="2178050"/>
            <a:ext cx="2309812" cy="2371725"/>
            <a:chOff x="333" y="1372"/>
            <a:chExt cx="1455" cy="1494"/>
          </a:xfrm>
        </p:grpSpPr>
        <p:sp>
          <p:nvSpPr>
            <p:cNvPr id="25606" name="Line 33"/>
            <p:cNvSpPr>
              <a:spLocks noChangeShapeType="1"/>
            </p:cNvSpPr>
            <p:nvPr/>
          </p:nvSpPr>
          <p:spPr bwMode="auto">
            <a:xfrm>
              <a:off x="993" y="1411"/>
              <a:ext cx="0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7" name="Line 34"/>
            <p:cNvSpPr>
              <a:spLocks noChangeShapeType="1"/>
            </p:cNvSpPr>
            <p:nvPr/>
          </p:nvSpPr>
          <p:spPr bwMode="auto">
            <a:xfrm rot="-5400000">
              <a:off x="1060" y="1393"/>
              <a:ext cx="1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Text Box 35"/>
            <p:cNvSpPr txBox="1">
              <a:spLocks noChangeArrowheads="1"/>
            </p:cNvSpPr>
            <p:nvPr/>
          </p:nvSpPr>
          <p:spPr bwMode="auto">
            <a:xfrm>
              <a:off x="1623" y="2080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x</a:t>
              </a:r>
            </a:p>
          </p:txBody>
        </p:sp>
        <p:sp>
          <p:nvSpPr>
            <p:cNvPr id="25609" name="Text Box 36"/>
            <p:cNvSpPr txBox="1">
              <a:spLocks noChangeArrowheads="1"/>
            </p:cNvSpPr>
            <p:nvPr/>
          </p:nvSpPr>
          <p:spPr bwMode="auto">
            <a:xfrm>
              <a:off x="967" y="1372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6559E-6 L 0.07465 -0.10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5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5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View Transform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833438" y="2217738"/>
            <a:ext cx="1989137" cy="1955800"/>
            <a:chOff x="525" y="1397"/>
            <a:chExt cx="1253" cy="1232"/>
          </a:xfrm>
        </p:grpSpPr>
        <p:grpSp>
          <p:nvGrpSpPr>
            <p:cNvPr id="26662" name="Group 4"/>
            <p:cNvGrpSpPr>
              <a:grpSpLocks/>
            </p:cNvGrpSpPr>
            <p:nvPr/>
          </p:nvGrpSpPr>
          <p:grpSpPr bwMode="auto">
            <a:xfrm>
              <a:off x="525" y="1397"/>
              <a:ext cx="1253" cy="1232"/>
              <a:chOff x="525" y="1397"/>
              <a:chExt cx="1253" cy="1232"/>
            </a:xfrm>
          </p:grpSpPr>
          <p:sp>
            <p:nvSpPr>
              <p:cNvPr id="26668" name="Oval 5"/>
              <p:cNvSpPr>
                <a:spLocks noChangeArrowheads="1"/>
              </p:cNvSpPr>
              <p:nvPr/>
            </p:nvSpPr>
            <p:spPr bwMode="auto">
              <a:xfrm>
                <a:off x="525" y="2573"/>
                <a:ext cx="56" cy="56"/>
              </a:xfrm>
              <a:prstGeom prst="ellipse">
                <a:avLst/>
              </a:prstGeom>
              <a:solidFill>
                <a:srgbClr val="F8F8F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6669" name="Line 6"/>
              <p:cNvSpPr>
                <a:spLocks noChangeShapeType="1"/>
              </p:cNvSpPr>
              <p:nvPr/>
            </p:nvSpPr>
            <p:spPr bwMode="auto">
              <a:xfrm flipV="1">
                <a:off x="555" y="1397"/>
                <a:ext cx="189" cy="1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Line 7"/>
              <p:cNvSpPr>
                <a:spLocks noChangeShapeType="1"/>
              </p:cNvSpPr>
              <p:nvPr/>
            </p:nvSpPr>
            <p:spPr bwMode="auto">
              <a:xfrm flipV="1">
                <a:off x="552" y="1987"/>
                <a:ext cx="1226" cy="6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3" name="Group 8"/>
            <p:cNvGrpSpPr>
              <a:grpSpLocks/>
            </p:cNvGrpSpPr>
            <p:nvPr/>
          </p:nvGrpSpPr>
          <p:grpSpPr bwMode="auto">
            <a:xfrm>
              <a:off x="790" y="1542"/>
              <a:ext cx="673" cy="773"/>
              <a:chOff x="790" y="1542"/>
              <a:chExt cx="673" cy="773"/>
            </a:xfrm>
          </p:grpSpPr>
          <p:sp>
            <p:nvSpPr>
              <p:cNvPr id="26664" name="Rectangle 9"/>
              <p:cNvSpPr>
                <a:spLocks noChangeArrowheads="1"/>
              </p:cNvSpPr>
              <p:nvPr/>
            </p:nvSpPr>
            <p:spPr bwMode="auto">
              <a:xfrm rot="1382693">
                <a:off x="811" y="1778"/>
                <a:ext cx="125" cy="12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6665" name="Rectangle 10"/>
              <p:cNvSpPr>
                <a:spLocks noChangeArrowheads="1"/>
              </p:cNvSpPr>
              <p:nvPr/>
            </p:nvSpPr>
            <p:spPr bwMode="auto">
              <a:xfrm rot="-743307">
                <a:off x="1225" y="1868"/>
                <a:ext cx="238" cy="125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6666" name="Oval 11"/>
              <p:cNvSpPr>
                <a:spLocks noChangeArrowheads="1"/>
              </p:cNvSpPr>
              <p:nvPr/>
            </p:nvSpPr>
            <p:spPr bwMode="auto">
              <a:xfrm>
                <a:off x="1131" y="1542"/>
                <a:ext cx="128" cy="128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6667" name="AutoShape 12"/>
              <p:cNvSpPr>
                <a:spLocks noChangeArrowheads="1"/>
              </p:cNvSpPr>
              <p:nvPr/>
            </p:nvSpPr>
            <p:spPr bwMode="auto">
              <a:xfrm rot="4883061">
                <a:off x="822" y="2145"/>
                <a:ext cx="138" cy="202"/>
              </a:xfrm>
              <a:prstGeom prst="triangle">
                <a:avLst>
                  <a:gd name="adj" fmla="val 50000"/>
                </a:avLst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</p:grpSp>
      <p:sp>
        <p:nvSpPr>
          <p:cNvPr id="26628" name="Text Box 13"/>
          <p:cNvSpPr txBox="1">
            <a:spLocks noChangeArrowheads="1"/>
          </p:cNvSpPr>
          <p:nvPr/>
        </p:nvSpPr>
        <p:spPr bwMode="auto">
          <a:xfrm>
            <a:off x="911225" y="1533525"/>
            <a:ext cx="150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world space</a:t>
            </a:r>
          </a:p>
        </p:txBody>
      </p:sp>
      <p:grpSp>
        <p:nvGrpSpPr>
          <p:cNvPr id="26629" name="Group 14"/>
          <p:cNvGrpSpPr>
            <a:grpSpLocks/>
          </p:cNvGrpSpPr>
          <p:nvPr/>
        </p:nvGrpSpPr>
        <p:grpSpPr bwMode="auto">
          <a:xfrm>
            <a:off x="4406900" y="1455738"/>
            <a:ext cx="1989138" cy="1955800"/>
            <a:chOff x="3249" y="1416"/>
            <a:chExt cx="1253" cy="1232"/>
          </a:xfrm>
        </p:grpSpPr>
        <p:sp>
          <p:nvSpPr>
            <p:cNvPr id="26655" name="Oval 15"/>
            <p:cNvSpPr>
              <a:spLocks noChangeArrowheads="1"/>
            </p:cNvSpPr>
            <p:nvPr/>
          </p:nvSpPr>
          <p:spPr bwMode="auto">
            <a:xfrm>
              <a:off x="3249" y="2592"/>
              <a:ext cx="56" cy="56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56" name="Line 16"/>
            <p:cNvSpPr>
              <a:spLocks noChangeShapeType="1"/>
            </p:cNvSpPr>
            <p:nvPr/>
          </p:nvSpPr>
          <p:spPr bwMode="auto">
            <a:xfrm flipV="1">
              <a:off x="3279" y="1416"/>
              <a:ext cx="189" cy="1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17"/>
            <p:cNvSpPr>
              <a:spLocks noChangeShapeType="1"/>
            </p:cNvSpPr>
            <p:nvPr/>
          </p:nvSpPr>
          <p:spPr bwMode="auto">
            <a:xfrm flipV="1">
              <a:off x="3276" y="2006"/>
              <a:ext cx="1226" cy="6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Rectangle 18"/>
            <p:cNvSpPr>
              <a:spLocks noChangeArrowheads="1"/>
            </p:cNvSpPr>
            <p:nvPr/>
          </p:nvSpPr>
          <p:spPr bwMode="auto">
            <a:xfrm rot="1382693">
              <a:off x="3535" y="1797"/>
              <a:ext cx="125" cy="1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59" name="Rectangle 19"/>
            <p:cNvSpPr>
              <a:spLocks noChangeArrowheads="1"/>
            </p:cNvSpPr>
            <p:nvPr/>
          </p:nvSpPr>
          <p:spPr bwMode="auto">
            <a:xfrm rot="-743307">
              <a:off x="3949" y="1887"/>
              <a:ext cx="238" cy="1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60" name="Oval 20"/>
            <p:cNvSpPr>
              <a:spLocks noChangeArrowheads="1"/>
            </p:cNvSpPr>
            <p:nvPr/>
          </p:nvSpPr>
          <p:spPr bwMode="auto">
            <a:xfrm>
              <a:off x="3855" y="1561"/>
              <a:ext cx="128" cy="12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61" name="AutoShape 21"/>
            <p:cNvSpPr>
              <a:spLocks noChangeArrowheads="1"/>
            </p:cNvSpPr>
            <p:nvPr/>
          </p:nvSpPr>
          <p:spPr bwMode="auto">
            <a:xfrm rot="4883061">
              <a:off x="3546" y="2164"/>
              <a:ext cx="138" cy="202"/>
            </a:xfrm>
            <a:prstGeom prst="triangle">
              <a:avLst>
                <a:gd name="adj" fmla="val 50000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6630" name="Line 22"/>
          <p:cNvSpPr>
            <a:spLocks noChangeShapeType="1"/>
          </p:cNvSpPr>
          <p:nvPr/>
        </p:nvSpPr>
        <p:spPr bwMode="auto">
          <a:xfrm>
            <a:off x="7329488" y="2255838"/>
            <a:ext cx="0" cy="2309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Line 23"/>
          <p:cNvSpPr>
            <a:spLocks noChangeShapeType="1"/>
          </p:cNvSpPr>
          <p:nvPr/>
        </p:nvSpPr>
        <p:spPr bwMode="auto">
          <a:xfrm rot="-5400000">
            <a:off x="7435850" y="2227263"/>
            <a:ext cx="1588" cy="2309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632" name="Group 24"/>
          <p:cNvGrpSpPr>
            <a:grpSpLocks/>
          </p:cNvGrpSpPr>
          <p:nvPr/>
        </p:nvGrpSpPr>
        <p:grpSpPr bwMode="auto">
          <a:xfrm rot="-2179809">
            <a:off x="6546850" y="1093788"/>
            <a:ext cx="1989138" cy="1955800"/>
            <a:chOff x="3249" y="1416"/>
            <a:chExt cx="1253" cy="1232"/>
          </a:xfrm>
        </p:grpSpPr>
        <p:sp>
          <p:nvSpPr>
            <p:cNvPr id="26648" name="Oval 25"/>
            <p:cNvSpPr>
              <a:spLocks noChangeArrowheads="1"/>
            </p:cNvSpPr>
            <p:nvPr/>
          </p:nvSpPr>
          <p:spPr bwMode="auto">
            <a:xfrm>
              <a:off x="3249" y="2592"/>
              <a:ext cx="56" cy="56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49" name="Line 26"/>
            <p:cNvSpPr>
              <a:spLocks noChangeShapeType="1"/>
            </p:cNvSpPr>
            <p:nvPr/>
          </p:nvSpPr>
          <p:spPr bwMode="auto">
            <a:xfrm flipV="1">
              <a:off x="3279" y="1416"/>
              <a:ext cx="189" cy="1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27"/>
            <p:cNvSpPr>
              <a:spLocks noChangeShapeType="1"/>
            </p:cNvSpPr>
            <p:nvPr/>
          </p:nvSpPr>
          <p:spPr bwMode="auto">
            <a:xfrm flipV="1">
              <a:off x="3276" y="2006"/>
              <a:ext cx="1226" cy="6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1" name="Rectangle 28"/>
            <p:cNvSpPr>
              <a:spLocks noChangeArrowheads="1"/>
            </p:cNvSpPr>
            <p:nvPr/>
          </p:nvSpPr>
          <p:spPr bwMode="auto">
            <a:xfrm rot="1382693">
              <a:off x="3535" y="1797"/>
              <a:ext cx="125" cy="1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52" name="Rectangle 29"/>
            <p:cNvSpPr>
              <a:spLocks noChangeArrowheads="1"/>
            </p:cNvSpPr>
            <p:nvPr/>
          </p:nvSpPr>
          <p:spPr bwMode="auto">
            <a:xfrm rot="-743307">
              <a:off x="3949" y="1887"/>
              <a:ext cx="238" cy="1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53" name="Oval 30"/>
            <p:cNvSpPr>
              <a:spLocks noChangeArrowheads="1"/>
            </p:cNvSpPr>
            <p:nvPr/>
          </p:nvSpPr>
          <p:spPr bwMode="auto">
            <a:xfrm>
              <a:off x="3855" y="1561"/>
              <a:ext cx="128" cy="12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6654" name="AutoShape 31"/>
            <p:cNvSpPr>
              <a:spLocks noChangeArrowheads="1"/>
            </p:cNvSpPr>
            <p:nvPr/>
          </p:nvSpPr>
          <p:spPr bwMode="auto">
            <a:xfrm rot="4883061">
              <a:off x="3546" y="2164"/>
              <a:ext cx="138" cy="202"/>
            </a:xfrm>
            <a:prstGeom prst="triangle">
              <a:avLst>
                <a:gd name="adj" fmla="val 50000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6633" name="Text Box 32"/>
          <p:cNvSpPr txBox="1">
            <a:spLocks noChangeArrowheads="1"/>
          </p:cNvSpPr>
          <p:nvPr/>
        </p:nvSpPr>
        <p:spPr bwMode="auto">
          <a:xfrm>
            <a:off x="8329613" y="331787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x</a:t>
            </a:r>
          </a:p>
        </p:txBody>
      </p:sp>
      <p:sp>
        <p:nvSpPr>
          <p:cNvPr id="26634" name="Text Box 33"/>
          <p:cNvSpPr txBox="1">
            <a:spLocks noChangeArrowheads="1"/>
          </p:cNvSpPr>
          <p:nvPr/>
        </p:nvSpPr>
        <p:spPr bwMode="auto">
          <a:xfrm>
            <a:off x="6811963" y="4826000"/>
            <a:ext cx="127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eye space</a:t>
            </a:r>
          </a:p>
        </p:txBody>
      </p:sp>
      <p:sp>
        <p:nvSpPr>
          <p:cNvPr id="26635" name="Text Box 34"/>
          <p:cNvSpPr txBox="1">
            <a:spLocks noChangeArrowheads="1"/>
          </p:cNvSpPr>
          <p:nvPr/>
        </p:nvSpPr>
        <p:spPr bwMode="auto">
          <a:xfrm>
            <a:off x="7307263" y="431482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z</a:t>
            </a:r>
          </a:p>
        </p:txBody>
      </p:sp>
      <p:grpSp>
        <p:nvGrpSpPr>
          <p:cNvPr id="26636" name="Group 35"/>
          <p:cNvGrpSpPr>
            <a:grpSpLocks/>
          </p:cNvGrpSpPr>
          <p:nvPr/>
        </p:nvGrpSpPr>
        <p:grpSpPr bwMode="auto">
          <a:xfrm>
            <a:off x="528638" y="2178050"/>
            <a:ext cx="2309812" cy="2371725"/>
            <a:chOff x="333" y="1372"/>
            <a:chExt cx="1455" cy="1494"/>
          </a:xfrm>
        </p:grpSpPr>
        <p:sp>
          <p:nvSpPr>
            <p:cNvPr id="26644" name="Line 36"/>
            <p:cNvSpPr>
              <a:spLocks noChangeShapeType="1"/>
            </p:cNvSpPr>
            <p:nvPr/>
          </p:nvSpPr>
          <p:spPr bwMode="auto">
            <a:xfrm>
              <a:off x="993" y="1411"/>
              <a:ext cx="0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Line 37"/>
            <p:cNvSpPr>
              <a:spLocks noChangeShapeType="1"/>
            </p:cNvSpPr>
            <p:nvPr/>
          </p:nvSpPr>
          <p:spPr bwMode="auto">
            <a:xfrm rot="-5400000">
              <a:off x="1060" y="1393"/>
              <a:ext cx="1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Text Box 38"/>
            <p:cNvSpPr txBox="1">
              <a:spLocks noChangeArrowheads="1"/>
            </p:cNvSpPr>
            <p:nvPr/>
          </p:nvSpPr>
          <p:spPr bwMode="auto">
            <a:xfrm>
              <a:off x="1623" y="2080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x</a:t>
              </a:r>
            </a:p>
          </p:txBody>
        </p:sp>
        <p:sp>
          <p:nvSpPr>
            <p:cNvPr id="26647" name="Text Box 39"/>
            <p:cNvSpPr txBox="1">
              <a:spLocks noChangeArrowheads="1"/>
            </p:cNvSpPr>
            <p:nvPr/>
          </p:nvSpPr>
          <p:spPr bwMode="auto">
            <a:xfrm>
              <a:off x="967" y="1372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y</a:t>
              </a:r>
            </a:p>
          </p:txBody>
        </p:sp>
      </p:grpSp>
      <p:sp>
        <p:nvSpPr>
          <p:cNvPr id="26637" name="Line 40"/>
          <p:cNvSpPr>
            <a:spLocks noChangeShapeType="1"/>
          </p:cNvSpPr>
          <p:nvPr/>
        </p:nvSpPr>
        <p:spPr bwMode="auto">
          <a:xfrm>
            <a:off x="4449763" y="2243138"/>
            <a:ext cx="0" cy="2309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8" name="Line 41"/>
          <p:cNvSpPr>
            <a:spLocks noChangeShapeType="1"/>
          </p:cNvSpPr>
          <p:nvPr/>
        </p:nvSpPr>
        <p:spPr bwMode="auto">
          <a:xfrm rot="-5400000">
            <a:off x="4556125" y="2214563"/>
            <a:ext cx="1588" cy="2309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Text Box 42"/>
          <p:cNvSpPr txBox="1">
            <a:spLocks noChangeArrowheads="1"/>
          </p:cNvSpPr>
          <p:nvPr/>
        </p:nvSpPr>
        <p:spPr bwMode="auto">
          <a:xfrm>
            <a:off x="5449888" y="330517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x</a:t>
            </a:r>
          </a:p>
        </p:txBody>
      </p:sp>
      <p:sp>
        <p:nvSpPr>
          <p:cNvPr id="26640" name="Text Box 43"/>
          <p:cNvSpPr txBox="1">
            <a:spLocks noChangeArrowheads="1"/>
          </p:cNvSpPr>
          <p:nvPr/>
        </p:nvSpPr>
        <p:spPr bwMode="auto">
          <a:xfrm>
            <a:off x="4414838" y="2154238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y</a:t>
            </a:r>
          </a:p>
        </p:txBody>
      </p:sp>
      <p:sp>
        <p:nvSpPr>
          <p:cNvPr id="26641" name="Text Box 44"/>
          <p:cNvSpPr txBox="1">
            <a:spLocks noChangeArrowheads="1"/>
          </p:cNvSpPr>
          <p:nvPr/>
        </p:nvSpPr>
        <p:spPr bwMode="auto">
          <a:xfrm>
            <a:off x="3186113" y="4754563"/>
            <a:ext cx="249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eye translated to origin</a:t>
            </a:r>
          </a:p>
        </p:txBody>
      </p:sp>
      <p:sp useBgFill="1">
        <p:nvSpPr>
          <p:cNvPr id="458797" name="Rectangle 45"/>
          <p:cNvSpPr>
            <a:spLocks noChangeArrowheads="1"/>
          </p:cNvSpPr>
          <p:nvPr/>
        </p:nvSpPr>
        <p:spPr bwMode="auto">
          <a:xfrm>
            <a:off x="6426200" y="1114425"/>
            <a:ext cx="2717800" cy="438626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458798" name="Rectangle 46"/>
          <p:cNvSpPr>
            <a:spLocks noChangeArrowheads="1"/>
          </p:cNvSpPr>
          <p:nvPr/>
        </p:nvSpPr>
        <p:spPr bwMode="auto">
          <a:xfrm>
            <a:off x="6099175" y="2990850"/>
            <a:ext cx="650875" cy="6223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97" grpId="0" animBg="1"/>
      <p:bldP spid="45879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View Transform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915400" cy="5181600"/>
          </a:xfrm>
        </p:spPr>
        <p:txBody>
          <a:bodyPr/>
          <a:lstStyle/>
          <a:p>
            <a:r>
              <a:rPr lang="en-US" altLang="en-US"/>
              <a:t>At the end of this stage, everything should be lined up to the screen</a:t>
            </a:r>
          </a:p>
          <a:p>
            <a:r>
              <a:rPr lang="en-US" altLang="en-US"/>
              <a:t>We need to account for perspective projection</a:t>
            </a:r>
          </a:p>
        </p:txBody>
      </p:sp>
      <p:pic>
        <p:nvPicPr>
          <p:cNvPr id="459781" name="Picture 5" descr="b33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6"/>
          <a:stretch>
            <a:fillRect/>
          </a:stretch>
        </p:blipFill>
        <p:spPr bwMode="auto">
          <a:xfrm>
            <a:off x="2041525" y="2911475"/>
            <a:ext cx="4929188" cy="3325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3" name="Text Box 9"/>
          <p:cNvSpPr txBox="1">
            <a:spLocks noChangeArrowheads="1"/>
          </p:cNvSpPr>
          <p:nvPr/>
        </p:nvSpPr>
        <p:spPr bwMode="auto">
          <a:xfrm>
            <a:off x="3929063" y="6256338"/>
            <a:ext cx="316071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80000"/>
              <a:buFont typeface="Monotype Sorts"/>
              <a:buNone/>
            </a:pPr>
            <a:r>
              <a:rPr lang="en-US" altLang="en-US" sz="1200" b="1" i="1" dirty="0"/>
              <a:t>Return to Castle Wolfenstein</a:t>
            </a:r>
            <a:r>
              <a:rPr lang="en-US" altLang="en-US" sz="1200" b="1" dirty="0"/>
              <a:t> – id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Kinds of projection</a:t>
            </a:r>
          </a:p>
        </p:txBody>
      </p:sp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1887538" y="2347913"/>
            <a:ext cx="1400175" cy="14001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7556" name="Line 4"/>
          <p:cNvSpPr>
            <a:spLocks noChangeShapeType="1"/>
          </p:cNvSpPr>
          <p:nvPr/>
        </p:nvSpPr>
        <p:spPr bwMode="auto">
          <a:xfrm flipH="1">
            <a:off x="2081213" y="1833563"/>
            <a:ext cx="1722437" cy="1720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557" name="Line 5"/>
          <p:cNvSpPr>
            <a:spLocks noChangeShapeType="1"/>
          </p:cNvSpPr>
          <p:nvPr/>
        </p:nvSpPr>
        <p:spPr bwMode="auto">
          <a:xfrm flipH="1">
            <a:off x="2312988" y="2649538"/>
            <a:ext cx="1722437" cy="1720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558" name="Line 6"/>
          <p:cNvSpPr>
            <a:spLocks noChangeShapeType="1"/>
          </p:cNvSpPr>
          <p:nvPr/>
        </p:nvSpPr>
        <p:spPr bwMode="auto">
          <a:xfrm flipH="1">
            <a:off x="1330325" y="1536700"/>
            <a:ext cx="1722438" cy="1720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7559" name="Group 7"/>
          <p:cNvGrpSpPr>
            <a:grpSpLocks/>
          </p:cNvGrpSpPr>
          <p:nvPr/>
        </p:nvGrpSpPr>
        <p:grpSpPr bwMode="auto">
          <a:xfrm>
            <a:off x="5292725" y="2419350"/>
            <a:ext cx="1270000" cy="1397000"/>
            <a:chOff x="3334" y="1524"/>
            <a:chExt cx="800" cy="880"/>
          </a:xfrm>
        </p:grpSpPr>
        <p:sp>
          <p:nvSpPr>
            <p:cNvPr id="28685" name="Freeform 8"/>
            <p:cNvSpPr>
              <a:spLocks/>
            </p:cNvSpPr>
            <p:nvPr/>
          </p:nvSpPr>
          <p:spPr bwMode="auto">
            <a:xfrm>
              <a:off x="3334" y="1524"/>
              <a:ext cx="800" cy="220"/>
            </a:xfrm>
            <a:custGeom>
              <a:avLst/>
              <a:gdLst>
                <a:gd name="T0" fmla="*/ 0 w 800"/>
                <a:gd name="T1" fmla="*/ 220 h 220"/>
                <a:gd name="T2" fmla="*/ 408 w 800"/>
                <a:gd name="T3" fmla="*/ 0 h 220"/>
                <a:gd name="T4" fmla="*/ 800 w 800"/>
                <a:gd name="T5" fmla="*/ 0 h 220"/>
                <a:gd name="T6" fmla="*/ 660 w 800"/>
                <a:gd name="T7" fmla="*/ 220 h 220"/>
                <a:gd name="T8" fmla="*/ 0 w 800"/>
                <a:gd name="T9" fmla="*/ 220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0" h="220">
                  <a:moveTo>
                    <a:pt x="0" y="220"/>
                  </a:moveTo>
                  <a:lnTo>
                    <a:pt x="408" y="0"/>
                  </a:lnTo>
                  <a:lnTo>
                    <a:pt x="800" y="0"/>
                  </a:lnTo>
                  <a:lnTo>
                    <a:pt x="66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Freeform 9"/>
            <p:cNvSpPr>
              <a:spLocks/>
            </p:cNvSpPr>
            <p:nvPr/>
          </p:nvSpPr>
          <p:spPr bwMode="auto">
            <a:xfrm>
              <a:off x="3992" y="1524"/>
              <a:ext cx="142" cy="880"/>
            </a:xfrm>
            <a:custGeom>
              <a:avLst/>
              <a:gdLst>
                <a:gd name="T0" fmla="*/ 142 w 142"/>
                <a:gd name="T1" fmla="*/ 0 h 880"/>
                <a:gd name="T2" fmla="*/ 142 w 142"/>
                <a:gd name="T3" fmla="*/ 394 h 880"/>
                <a:gd name="T4" fmla="*/ 0 w 142"/>
                <a:gd name="T5" fmla="*/ 880 h 880"/>
                <a:gd name="T6" fmla="*/ 0 w 142"/>
                <a:gd name="T7" fmla="*/ 220 h 880"/>
                <a:gd name="T8" fmla="*/ 142 w 142"/>
                <a:gd name="T9" fmla="*/ 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2" h="880">
                  <a:moveTo>
                    <a:pt x="142" y="0"/>
                  </a:moveTo>
                  <a:lnTo>
                    <a:pt x="142" y="394"/>
                  </a:lnTo>
                  <a:lnTo>
                    <a:pt x="0" y="880"/>
                  </a:lnTo>
                  <a:lnTo>
                    <a:pt x="0" y="22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Rectangle 10"/>
            <p:cNvSpPr>
              <a:spLocks noChangeArrowheads="1"/>
            </p:cNvSpPr>
            <p:nvPr/>
          </p:nvSpPr>
          <p:spPr bwMode="auto">
            <a:xfrm>
              <a:off x="3336" y="1745"/>
              <a:ext cx="656" cy="6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07563" name="Line 11"/>
          <p:cNvSpPr>
            <a:spLocks noChangeShapeType="1"/>
          </p:cNvSpPr>
          <p:nvPr/>
        </p:nvSpPr>
        <p:spPr bwMode="auto">
          <a:xfrm flipH="1">
            <a:off x="5916613" y="1943100"/>
            <a:ext cx="952500" cy="14700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564" name="Line 12"/>
          <p:cNvSpPr>
            <a:spLocks noChangeShapeType="1"/>
          </p:cNvSpPr>
          <p:nvPr/>
        </p:nvSpPr>
        <p:spPr bwMode="auto">
          <a:xfrm flipH="1">
            <a:off x="4457700" y="1919288"/>
            <a:ext cx="2424113" cy="12842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7565" name="Line 13"/>
          <p:cNvSpPr>
            <a:spLocks noChangeShapeType="1"/>
          </p:cNvSpPr>
          <p:nvPr/>
        </p:nvSpPr>
        <p:spPr bwMode="auto">
          <a:xfrm flipH="1">
            <a:off x="6164263" y="1919288"/>
            <a:ext cx="728662" cy="2474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Text Box 14"/>
          <p:cNvSpPr txBox="1">
            <a:spLocks noChangeArrowheads="1"/>
          </p:cNvSpPr>
          <p:nvPr/>
        </p:nvSpPr>
        <p:spPr bwMode="auto">
          <a:xfrm>
            <a:off x="1255713" y="3881438"/>
            <a:ext cx="2559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Orthographic projection</a:t>
            </a:r>
          </a:p>
        </p:txBody>
      </p:sp>
      <p:sp>
        <p:nvSpPr>
          <p:cNvPr id="407567" name="Text Box 15"/>
          <p:cNvSpPr txBox="1">
            <a:spLocks noChangeArrowheads="1"/>
          </p:cNvSpPr>
          <p:nvPr/>
        </p:nvSpPr>
        <p:spPr bwMode="auto">
          <a:xfrm>
            <a:off x="4605338" y="3898900"/>
            <a:ext cx="243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Perspective 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6" grpId="0" animBg="1"/>
      <p:bldP spid="407557" grpId="0" animBg="1"/>
      <p:bldP spid="407558" grpId="0" animBg="1"/>
      <p:bldP spid="407563" grpId="0" animBg="1"/>
      <p:bldP spid="407564" grpId="0" animBg="1"/>
      <p:bldP spid="407565" grpId="0" animBg="1"/>
      <p:bldP spid="4075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 projection</a:t>
            </a: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2511425" y="2486025"/>
            <a:ext cx="0" cy="2309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rot="-5400000">
            <a:off x="2617788" y="2457450"/>
            <a:ext cx="1587" cy="2309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 rot="-2179809">
            <a:off x="2465388" y="3571875"/>
            <a:ext cx="88900" cy="88900"/>
          </a:xfrm>
          <a:prstGeom prst="ellipse">
            <a:avLst/>
          </a:prstGeom>
          <a:solidFill>
            <a:srgbClr val="F8F8F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rot="19420191" flipV="1">
            <a:off x="1912938" y="1800225"/>
            <a:ext cx="300037" cy="189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 rot="19420191" flipV="1">
            <a:off x="2033588" y="2160588"/>
            <a:ext cx="1946275" cy="984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2149475" y="2392363"/>
            <a:ext cx="295275" cy="3175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 rot="-5400000">
            <a:off x="2413001" y="2276475"/>
            <a:ext cx="569912" cy="198437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 rot="-2179809">
            <a:off x="2293938" y="1638300"/>
            <a:ext cx="203200" cy="203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3511550" y="3548063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x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1928813" y="4891088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eye space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2489200" y="4545013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z</a:t>
            </a:r>
          </a:p>
        </p:txBody>
      </p:sp>
      <p:sp>
        <p:nvSpPr>
          <p:cNvPr id="408590" name="Line 14"/>
          <p:cNvSpPr>
            <a:spLocks noChangeShapeType="1"/>
          </p:cNvSpPr>
          <p:nvPr/>
        </p:nvSpPr>
        <p:spPr bwMode="auto">
          <a:xfrm>
            <a:off x="6364288" y="2482850"/>
            <a:ext cx="0" cy="2309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91" name="Line 15"/>
          <p:cNvSpPr>
            <a:spLocks noChangeShapeType="1"/>
          </p:cNvSpPr>
          <p:nvPr/>
        </p:nvSpPr>
        <p:spPr bwMode="auto">
          <a:xfrm rot="-5400000">
            <a:off x="6470650" y="2454276"/>
            <a:ext cx="1587" cy="2309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92" name="Oval 16"/>
          <p:cNvSpPr>
            <a:spLocks noChangeArrowheads="1"/>
          </p:cNvSpPr>
          <p:nvPr/>
        </p:nvSpPr>
        <p:spPr bwMode="auto">
          <a:xfrm rot="-2179809">
            <a:off x="6318250" y="3568700"/>
            <a:ext cx="88900" cy="88900"/>
          </a:xfrm>
          <a:prstGeom prst="ellipse">
            <a:avLst/>
          </a:prstGeom>
          <a:solidFill>
            <a:srgbClr val="F8F8F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8593" name="Oval 17"/>
          <p:cNvSpPr>
            <a:spLocks noChangeArrowheads="1"/>
          </p:cNvSpPr>
          <p:nvPr/>
        </p:nvSpPr>
        <p:spPr bwMode="auto">
          <a:xfrm rot="-2179809">
            <a:off x="6254750" y="1770063"/>
            <a:ext cx="76200" cy="76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8594" name="Text Box 18"/>
          <p:cNvSpPr txBox="1">
            <a:spLocks noChangeArrowheads="1"/>
          </p:cNvSpPr>
          <p:nvPr/>
        </p:nvSpPr>
        <p:spPr bwMode="auto">
          <a:xfrm>
            <a:off x="7364413" y="3544888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x</a:t>
            </a:r>
          </a:p>
        </p:txBody>
      </p:sp>
      <p:sp>
        <p:nvSpPr>
          <p:cNvPr id="408595" name="Text Box 19"/>
          <p:cNvSpPr txBox="1">
            <a:spLocks noChangeArrowheads="1"/>
          </p:cNvSpPr>
          <p:nvPr/>
        </p:nvSpPr>
        <p:spPr bwMode="auto">
          <a:xfrm>
            <a:off x="6342063" y="4541838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8F8F8"/>
                </a:solidFill>
              </a:rPr>
              <a:t>z</a:t>
            </a:r>
          </a:p>
        </p:txBody>
      </p:sp>
      <p:sp>
        <p:nvSpPr>
          <p:cNvPr id="408596" name="Line 20"/>
          <p:cNvSpPr>
            <a:spLocks noChangeShapeType="1"/>
          </p:cNvSpPr>
          <p:nvPr/>
        </p:nvSpPr>
        <p:spPr bwMode="auto">
          <a:xfrm>
            <a:off x="5630863" y="1427163"/>
            <a:ext cx="0" cy="223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97" name="Line 21"/>
          <p:cNvSpPr>
            <a:spLocks noChangeShapeType="1"/>
          </p:cNvSpPr>
          <p:nvPr/>
        </p:nvSpPr>
        <p:spPr bwMode="auto">
          <a:xfrm>
            <a:off x="7086600" y="1436688"/>
            <a:ext cx="0" cy="223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98" name="Freeform 22"/>
          <p:cNvSpPr>
            <a:spLocks/>
          </p:cNvSpPr>
          <p:nvPr/>
        </p:nvSpPr>
        <p:spPr bwMode="auto">
          <a:xfrm>
            <a:off x="5783263" y="2390775"/>
            <a:ext cx="533400" cy="336550"/>
          </a:xfrm>
          <a:custGeom>
            <a:avLst/>
            <a:gdLst>
              <a:gd name="T0" fmla="*/ 0 w 283"/>
              <a:gd name="T1" fmla="*/ 569175389 h 199"/>
              <a:gd name="T2" fmla="*/ 1005355336 w 283"/>
              <a:gd name="T3" fmla="*/ 569175389 h 199"/>
              <a:gd name="T4" fmla="*/ 799310266 w 283"/>
              <a:gd name="T5" fmla="*/ 0 h 199"/>
              <a:gd name="T6" fmla="*/ 394325845 w 283"/>
              <a:gd name="T7" fmla="*/ 0 h 199"/>
              <a:gd name="T8" fmla="*/ 0 w 283"/>
              <a:gd name="T9" fmla="*/ 569175389 h 1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3" h="199">
                <a:moveTo>
                  <a:pt x="0" y="199"/>
                </a:moveTo>
                <a:lnTo>
                  <a:pt x="283" y="199"/>
                </a:lnTo>
                <a:lnTo>
                  <a:pt x="225" y="0"/>
                </a:lnTo>
                <a:lnTo>
                  <a:pt x="111" y="0"/>
                </a:lnTo>
                <a:lnTo>
                  <a:pt x="0" y="199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99" name="Freeform 23"/>
          <p:cNvSpPr>
            <a:spLocks/>
          </p:cNvSpPr>
          <p:nvPr/>
        </p:nvSpPr>
        <p:spPr bwMode="auto">
          <a:xfrm>
            <a:off x="6443663" y="2085975"/>
            <a:ext cx="444500" cy="582613"/>
          </a:xfrm>
          <a:custGeom>
            <a:avLst/>
            <a:gdLst>
              <a:gd name="T0" fmla="*/ 0 w 280"/>
              <a:gd name="T1" fmla="*/ 0 h 367"/>
              <a:gd name="T2" fmla="*/ 264617200 w 280"/>
              <a:gd name="T3" fmla="*/ 0 h 367"/>
              <a:gd name="T4" fmla="*/ 705643750 w 280"/>
              <a:gd name="T5" fmla="*/ 924898931 h 367"/>
              <a:gd name="T6" fmla="*/ 10080625 w 280"/>
              <a:gd name="T7" fmla="*/ 924898931 h 367"/>
              <a:gd name="T8" fmla="*/ 0 w 280"/>
              <a:gd name="T9" fmla="*/ 0 h 3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" h="367">
                <a:moveTo>
                  <a:pt x="0" y="0"/>
                </a:moveTo>
                <a:lnTo>
                  <a:pt x="105" y="0"/>
                </a:lnTo>
                <a:lnTo>
                  <a:pt x="280" y="367"/>
                </a:lnTo>
                <a:lnTo>
                  <a:pt x="4" y="367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5430838" y="3632200"/>
            <a:ext cx="3190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-1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6940550" y="3644900"/>
            <a:ext cx="2682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</a:t>
            </a:r>
          </a:p>
        </p:txBody>
      </p:sp>
      <p:sp>
        <p:nvSpPr>
          <p:cNvPr id="408602" name="AutoShape 26"/>
          <p:cNvSpPr>
            <a:spLocks noChangeArrowheads="1"/>
          </p:cNvSpPr>
          <p:nvPr/>
        </p:nvSpPr>
        <p:spPr bwMode="auto">
          <a:xfrm>
            <a:off x="3995738" y="2952750"/>
            <a:ext cx="1203325" cy="641350"/>
          </a:xfrm>
          <a:prstGeom prst="rightArrow">
            <a:avLst>
              <a:gd name="adj1" fmla="val 50000"/>
              <a:gd name="adj2" fmla="val 559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8603" name="Text Box 27"/>
          <p:cNvSpPr txBox="1">
            <a:spLocks noChangeArrowheads="1"/>
          </p:cNvSpPr>
          <p:nvPr/>
        </p:nvSpPr>
        <p:spPr bwMode="auto">
          <a:xfrm>
            <a:off x="4022725" y="3090863"/>
            <a:ext cx="96043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perspective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90" grpId="0" animBg="1"/>
      <p:bldP spid="408591" grpId="0" animBg="1"/>
      <p:bldP spid="408592" grpId="0" animBg="1"/>
      <p:bldP spid="408593" grpId="0" animBg="1"/>
      <p:bldP spid="408594" grpId="0"/>
      <p:bldP spid="408595" grpId="0"/>
      <p:bldP spid="408596" grpId="0" animBg="1"/>
      <p:bldP spid="408597" grpId="0" animBg="1"/>
      <p:bldP spid="408598" grpId="0" animBg="1"/>
      <p:bldP spid="408599" grpId="0" animBg="1"/>
      <p:bldP spid="408600" grpId="0"/>
      <p:bldP spid="408601" grpId="0"/>
      <p:bldP spid="408602" grpId="0" animBg="1"/>
      <p:bldP spid="40860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432425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rasterization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Also known as “scan conversion”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Here the geometry is transformed into pixels (sampling)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First, triangles are clipped if they stick out of the screen 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Then they are perspectively mapped to the screen (with homogeneous divide)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Pixels (fragments) inside triangles are then output by the rasterizer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It also interpolates per-vertex parameters at every fragment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47494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447495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We’re now ready to cover one of the first key topics of this class: the real-time rendering pipeline</a:t>
            </a:r>
          </a:p>
          <a:p>
            <a:r>
              <a:rPr lang="en-US" altLang="en-US"/>
              <a:t>Essentially, we will study how polygons drawn by the application end up as pixels on the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goal is to cut out pieces of triangles that stick out of the screen</a:t>
            </a:r>
          </a:p>
          <a:p>
            <a:r>
              <a:rPr lang="en-US" altLang="en-US"/>
              <a:t>This is not only an optimization strategy, it leads to correct results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0628" name="Freeform 4"/>
          <p:cNvSpPr>
            <a:spLocks/>
          </p:cNvSpPr>
          <p:nvPr/>
        </p:nvSpPr>
        <p:spPr bwMode="auto">
          <a:xfrm>
            <a:off x="4673600" y="2219325"/>
            <a:ext cx="3341688" cy="2133600"/>
          </a:xfrm>
          <a:custGeom>
            <a:avLst/>
            <a:gdLst>
              <a:gd name="T0" fmla="*/ 1953122180 w 2105"/>
              <a:gd name="T1" fmla="*/ 0 h 1344"/>
              <a:gd name="T2" fmla="*/ 0 w 2105"/>
              <a:gd name="T3" fmla="*/ 2147483647 h 1344"/>
              <a:gd name="T4" fmla="*/ 2147483647 w 2105"/>
              <a:gd name="T5" fmla="*/ 1426408438 h 1344"/>
              <a:gd name="T6" fmla="*/ 1953122180 w 2105"/>
              <a:gd name="T7" fmla="*/ 0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5" h="1344">
                <a:moveTo>
                  <a:pt x="775" y="0"/>
                </a:moveTo>
                <a:lnTo>
                  <a:pt x="0" y="1344"/>
                </a:lnTo>
                <a:lnTo>
                  <a:pt x="2105" y="566"/>
                </a:lnTo>
                <a:lnTo>
                  <a:pt x="775" y="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 useBgFill="1">
        <p:nvSpPr>
          <p:cNvPr id="410629" name="Rectangle 5"/>
          <p:cNvSpPr>
            <a:spLocks noChangeArrowheads="1"/>
          </p:cNvSpPr>
          <p:nvPr/>
        </p:nvSpPr>
        <p:spPr bwMode="auto">
          <a:xfrm>
            <a:off x="6902450" y="1849438"/>
            <a:ext cx="1498600" cy="22733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0630" name="Rectangle 6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7" grpId="0" animBg="1"/>
      <p:bldP spid="410628" grpId="0" animBg="1"/>
      <p:bldP spid="410629" grpId="0" animBg="1"/>
      <p:bldP spid="4106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Turn the triangle from a vertex representation to a pixel representation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605088" y="2074863"/>
            <a:ext cx="4132262" cy="3098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0" name="Freeform 4"/>
          <p:cNvSpPr>
            <a:spLocks/>
          </p:cNvSpPr>
          <p:nvPr/>
        </p:nvSpPr>
        <p:spPr bwMode="auto">
          <a:xfrm>
            <a:off x="3052763" y="2243138"/>
            <a:ext cx="2676525" cy="2524125"/>
          </a:xfrm>
          <a:custGeom>
            <a:avLst/>
            <a:gdLst>
              <a:gd name="T0" fmla="*/ 2147483647 w 1686"/>
              <a:gd name="T1" fmla="*/ 0 h 1590"/>
              <a:gd name="T2" fmla="*/ 0 w 1686"/>
              <a:gd name="T3" fmla="*/ 2147483647 h 1590"/>
              <a:gd name="T4" fmla="*/ 2147483647 w 1686"/>
              <a:gd name="T5" fmla="*/ 2147483647 h 1590"/>
              <a:gd name="T6" fmla="*/ 2147483647 w 1686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86" h="1590">
                <a:moveTo>
                  <a:pt x="951" y="0"/>
                </a:moveTo>
                <a:lnTo>
                  <a:pt x="0" y="1377"/>
                </a:lnTo>
                <a:lnTo>
                  <a:pt x="1686" y="1590"/>
                </a:lnTo>
                <a:lnTo>
                  <a:pt x="951" y="0"/>
                </a:lnTo>
                <a:close/>
              </a:path>
            </a:pathLst>
          </a:cu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195638" y="4143375"/>
            <a:ext cx="235743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2" name="Rectangle 6"/>
          <p:cNvSpPr>
            <a:spLocks noChangeArrowheads="1"/>
          </p:cNvSpPr>
          <p:nvPr/>
        </p:nvSpPr>
        <p:spPr bwMode="auto">
          <a:xfrm>
            <a:off x="3490913" y="3848100"/>
            <a:ext cx="176688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3" name="Rectangle 7"/>
          <p:cNvSpPr>
            <a:spLocks noChangeArrowheads="1"/>
          </p:cNvSpPr>
          <p:nvPr/>
        </p:nvSpPr>
        <p:spPr bwMode="auto">
          <a:xfrm>
            <a:off x="3490913" y="3552825"/>
            <a:ext cx="176688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4" name="Rectangle 8"/>
          <p:cNvSpPr>
            <a:spLocks noChangeArrowheads="1"/>
          </p:cNvSpPr>
          <p:nvPr/>
        </p:nvSpPr>
        <p:spPr bwMode="auto">
          <a:xfrm>
            <a:off x="3781425" y="3257550"/>
            <a:ext cx="1181100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5" name="Rectangle 9"/>
          <p:cNvSpPr>
            <a:spLocks noChangeArrowheads="1"/>
          </p:cNvSpPr>
          <p:nvPr/>
        </p:nvSpPr>
        <p:spPr bwMode="auto">
          <a:xfrm>
            <a:off x="4076700" y="2962275"/>
            <a:ext cx="885825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6" name="Rectangle 10"/>
          <p:cNvSpPr>
            <a:spLocks noChangeArrowheads="1"/>
          </p:cNvSpPr>
          <p:nvPr/>
        </p:nvSpPr>
        <p:spPr bwMode="auto">
          <a:xfrm>
            <a:off x="4076700" y="2662238"/>
            <a:ext cx="885825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7" name="Rectangle 11"/>
          <p:cNvSpPr>
            <a:spLocks noChangeArrowheads="1"/>
          </p:cNvSpPr>
          <p:nvPr/>
        </p:nvSpPr>
        <p:spPr bwMode="auto">
          <a:xfrm>
            <a:off x="4371975" y="2371725"/>
            <a:ext cx="304800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13708" name="Rectangle 12"/>
          <p:cNvSpPr>
            <a:spLocks noChangeArrowheads="1"/>
          </p:cNvSpPr>
          <p:nvPr/>
        </p:nvSpPr>
        <p:spPr bwMode="auto">
          <a:xfrm>
            <a:off x="4376738" y="4438650"/>
            <a:ext cx="1176337" cy="2952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413736" name="Group 40"/>
          <p:cNvGrpSpPr>
            <a:grpSpLocks/>
          </p:cNvGrpSpPr>
          <p:nvPr/>
        </p:nvGrpSpPr>
        <p:grpSpPr bwMode="auto">
          <a:xfrm>
            <a:off x="2605088" y="2219325"/>
            <a:ext cx="4124325" cy="2657475"/>
            <a:chOff x="1455" y="1398"/>
            <a:chExt cx="2784" cy="1674"/>
          </a:xfrm>
        </p:grpSpPr>
        <p:sp>
          <p:nvSpPr>
            <p:cNvPr id="34872" name="Line 41"/>
            <p:cNvSpPr>
              <a:spLocks noChangeShapeType="1"/>
            </p:cNvSpPr>
            <p:nvPr/>
          </p:nvSpPr>
          <p:spPr bwMode="auto">
            <a:xfrm>
              <a:off x="1461" y="139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Line 42"/>
            <p:cNvSpPr>
              <a:spLocks noChangeShapeType="1"/>
            </p:cNvSpPr>
            <p:nvPr/>
          </p:nvSpPr>
          <p:spPr bwMode="auto">
            <a:xfrm>
              <a:off x="1455" y="158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4" name="Line 43"/>
            <p:cNvSpPr>
              <a:spLocks noChangeShapeType="1"/>
            </p:cNvSpPr>
            <p:nvPr/>
          </p:nvSpPr>
          <p:spPr bwMode="auto">
            <a:xfrm>
              <a:off x="1461" y="177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Line 44"/>
            <p:cNvSpPr>
              <a:spLocks noChangeShapeType="1"/>
            </p:cNvSpPr>
            <p:nvPr/>
          </p:nvSpPr>
          <p:spPr bwMode="auto">
            <a:xfrm>
              <a:off x="1458" y="195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6" name="Line 45"/>
            <p:cNvSpPr>
              <a:spLocks noChangeShapeType="1"/>
            </p:cNvSpPr>
            <p:nvPr/>
          </p:nvSpPr>
          <p:spPr bwMode="auto">
            <a:xfrm>
              <a:off x="1458" y="214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7" name="Line 46"/>
            <p:cNvSpPr>
              <a:spLocks noChangeShapeType="1"/>
            </p:cNvSpPr>
            <p:nvPr/>
          </p:nvSpPr>
          <p:spPr bwMode="auto">
            <a:xfrm>
              <a:off x="1458" y="2328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8" name="Line 47"/>
            <p:cNvSpPr>
              <a:spLocks noChangeShapeType="1"/>
            </p:cNvSpPr>
            <p:nvPr/>
          </p:nvSpPr>
          <p:spPr bwMode="auto">
            <a:xfrm>
              <a:off x="1455" y="2514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9" name="Line 48"/>
            <p:cNvSpPr>
              <a:spLocks noChangeShapeType="1"/>
            </p:cNvSpPr>
            <p:nvPr/>
          </p:nvSpPr>
          <p:spPr bwMode="auto">
            <a:xfrm>
              <a:off x="1461" y="2700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80" name="Line 49"/>
            <p:cNvSpPr>
              <a:spLocks noChangeShapeType="1"/>
            </p:cNvSpPr>
            <p:nvPr/>
          </p:nvSpPr>
          <p:spPr bwMode="auto">
            <a:xfrm>
              <a:off x="1455" y="2886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81" name="Line 50"/>
            <p:cNvSpPr>
              <a:spLocks noChangeShapeType="1"/>
            </p:cNvSpPr>
            <p:nvPr/>
          </p:nvSpPr>
          <p:spPr bwMode="auto">
            <a:xfrm>
              <a:off x="1461" y="3072"/>
              <a:ext cx="2778" cy="0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747" name="Group 51"/>
          <p:cNvGrpSpPr>
            <a:grpSpLocks/>
          </p:cNvGrpSpPr>
          <p:nvPr/>
        </p:nvGrpSpPr>
        <p:grpSpPr bwMode="auto">
          <a:xfrm>
            <a:off x="2757488" y="2071688"/>
            <a:ext cx="3838575" cy="3100387"/>
            <a:chOff x="1641" y="1026"/>
            <a:chExt cx="2418" cy="2250"/>
          </a:xfrm>
        </p:grpSpPr>
        <p:sp>
          <p:nvSpPr>
            <p:cNvPr id="34858" name="Line 52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53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54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Line 55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2" name="Line 56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57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Line 58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5" name="Line 59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6" name="Line 60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Line 61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8" name="Line 62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9" name="Line 63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0" name="Line 64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65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709" name="Group 13"/>
          <p:cNvGrpSpPr>
            <a:grpSpLocks/>
          </p:cNvGrpSpPr>
          <p:nvPr/>
        </p:nvGrpSpPr>
        <p:grpSpPr bwMode="auto">
          <a:xfrm>
            <a:off x="2609850" y="2076450"/>
            <a:ext cx="4133850" cy="2952750"/>
            <a:chOff x="1455" y="1212"/>
            <a:chExt cx="2895" cy="1860"/>
          </a:xfrm>
        </p:grpSpPr>
        <p:sp>
          <p:nvSpPr>
            <p:cNvPr id="34847" name="Line 14"/>
            <p:cNvSpPr>
              <a:spLocks noChangeShapeType="1"/>
            </p:cNvSpPr>
            <p:nvPr/>
          </p:nvSpPr>
          <p:spPr bwMode="auto">
            <a:xfrm>
              <a:off x="1455" y="121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15"/>
            <p:cNvSpPr>
              <a:spLocks noChangeShapeType="1"/>
            </p:cNvSpPr>
            <p:nvPr/>
          </p:nvSpPr>
          <p:spPr bwMode="auto">
            <a:xfrm>
              <a:off x="1461" y="1398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9" name="Line 16"/>
            <p:cNvSpPr>
              <a:spLocks noChangeShapeType="1"/>
            </p:cNvSpPr>
            <p:nvPr/>
          </p:nvSpPr>
          <p:spPr bwMode="auto">
            <a:xfrm>
              <a:off x="1455" y="1584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Line 17"/>
            <p:cNvSpPr>
              <a:spLocks noChangeShapeType="1"/>
            </p:cNvSpPr>
            <p:nvPr/>
          </p:nvSpPr>
          <p:spPr bwMode="auto">
            <a:xfrm>
              <a:off x="1461" y="1770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1" name="Line 18"/>
            <p:cNvSpPr>
              <a:spLocks noChangeShapeType="1"/>
            </p:cNvSpPr>
            <p:nvPr/>
          </p:nvSpPr>
          <p:spPr bwMode="auto">
            <a:xfrm>
              <a:off x="1458" y="1956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Line 19"/>
            <p:cNvSpPr>
              <a:spLocks noChangeShapeType="1"/>
            </p:cNvSpPr>
            <p:nvPr/>
          </p:nvSpPr>
          <p:spPr bwMode="auto">
            <a:xfrm>
              <a:off x="1458" y="214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3" name="Line 20"/>
            <p:cNvSpPr>
              <a:spLocks noChangeShapeType="1"/>
            </p:cNvSpPr>
            <p:nvPr/>
          </p:nvSpPr>
          <p:spPr bwMode="auto">
            <a:xfrm>
              <a:off x="1458" y="2328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4" name="Line 21"/>
            <p:cNvSpPr>
              <a:spLocks noChangeShapeType="1"/>
            </p:cNvSpPr>
            <p:nvPr/>
          </p:nvSpPr>
          <p:spPr bwMode="auto">
            <a:xfrm>
              <a:off x="1455" y="2514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5" name="Line 22"/>
            <p:cNvSpPr>
              <a:spLocks noChangeShapeType="1"/>
            </p:cNvSpPr>
            <p:nvPr/>
          </p:nvSpPr>
          <p:spPr bwMode="auto">
            <a:xfrm>
              <a:off x="1461" y="2700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23"/>
            <p:cNvSpPr>
              <a:spLocks noChangeShapeType="1"/>
            </p:cNvSpPr>
            <p:nvPr/>
          </p:nvSpPr>
          <p:spPr bwMode="auto">
            <a:xfrm>
              <a:off x="1455" y="2886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7" name="Line 24"/>
            <p:cNvSpPr>
              <a:spLocks noChangeShapeType="1"/>
            </p:cNvSpPr>
            <p:nvPr/>
          </p:nvSpPr>
          <p:spPr bwMode="auto">
            <a:xfrm>
              <a:off x="1461" y="3072"/>
              <a:ext cx="28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721" name="Group 25"/>
          <p:cNvGrpSpPr>
            <a:grpSpLocks/>
          </p:cNvGrpSpPr>
          <p:nvPr/>
        </p:nvGrpSpPr>
        <p:grpSpPr bwMode="auto">
          <a:xfrm>
            <a:off x="2605088" y="2071688"/>
            <a:ext cx="3838575" cy="3105150"/>
            <a:chOff x="1641" y="1026"/>
            <a:chExt cx="2418" cy="2250"/>
          </a:xfrm>
        </p:grpSpPr>
        <p:sp>
          <p:nvSpPr>
            <p:cNvPr id="34833" name="Line 26"/>
            <p:cNvSpPr>
              <a:spLocks noChangeShapeType="1"/>
            </p:cNvSpPr>
            <p:nvPr/>
          </p:nvSpPr>
          <p:spPr bwMode="auto">
            <a:xfrm>
              <a:off x="1641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Line 27"/>
            <p:cNvSpPr>
              <a:spLocks noChangeShapeType="1"/>
            </p:cNvSpPr>
            <p:nvPr/>
          </p:nvSpPr>
          <p:spPr bwMode="auto">
            <a:xfrm>
              <a:off x="1827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Line 28"/>
            <p:cNvSpPr>
              <a:spLocks noChangeShapeType="1"/>
            </p:cNvSpPr>
            <p:nvPr/>
          </p:nvSpPr>
          <p:spPr bwMode="auto">
            <a:xfrm>
              <a:off x="2013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Line 29"/>
            <p:cNvSpPr>
              <a:spLocks noChangeShapeType="1"/>
            </p:cNvSpPr>
            <p:nvPr/>
          </p:nvSpPr>
          <p:spPr bwMode="auto">
            <a:xfrm>
              <a:off x="2199" y="1032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7" name="Line 30"/>
            <p:cNvSpPr>
              <a:spLocks noChangeShapeType="1"/>
            </p:cNvSpPr>
            <p:nvPr/>
          </p:nvSpPr>
          <p:spPr bwMode="auto">
            <a:xfrm>
              <a:off x="2385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Line 31"/>
            <p:cNvSpPr>
              <a:spLocks noChangeShapeType="1"/>
            </p:cNvSpPr>
            <p:nvPr/>
          </p:nvSpPr>
          <p:spPr bwMode="auto">
            <a:xfrm>
              <a:off x="2571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9" name="Line 32"/>
            <p:cNvSpPr>
              <a:spLocks noChangeShapeType="1"/>
            </p:cNvSpPr>
            <p:nvPr/>
          </p:nvSpPr>
          <p:spPr bwMode="auto">
            <a:xfrm>
              <a:off x="2757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0" name="Line 33"/>
            <p:cNvSpPr>
              <a:spLocks noChangeShapeType="1"/>
            </p:cNvSpPr>
            <p:nvPr/>
          </p:nvSpPr>
          <p:spPr bwMode="auto">
            <a:xfrm>
              <a:off x="2943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1" name="Line 34"/>
            <p:cNvSpPr>
              <a:spLocks noChangeShapeType="1"/>
            </p:cNvSpPr>
            <p:nvPr/>
          </p:nvSpPr>
          <p:spPr bwMode="auto">
            <a:xfrm>
              <a:off x="3129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Line 35"/>
            <p:cNvSpPr>
              <a:spLocks noChangeShapeType="1"/>
            </p:cNvSpPr>
            <p:nvPr/>
          </p:nvSpPr>
          <p:spPr bwMode="auto">
            <a:xfrm>
              <a:off x="3315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3" name="Line 36"/>
            <p:cNvSpPr>
              <a:spLocks noChangeShapeType="1"/>
            </p:cNvSpPr>
            <p:nvPr/>
          </p:nvSpPr>
          <p:spPr bwMode="auto">
            <a:xfrm>
              <a:off x="3501" y="1032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Line 37"/>
            <p:cNvSpPr>
              <a:spLocks noChangeShapeType="1"/>
            </p:cNvSpPr>
            <p:nvPr/>
          </p:nvSpPr>
          <p:spPr bwMode="auto">
            <a:xfrm>
              <a:off x="3687" y="1026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5" name="Line 38"/>
            <p:cNvSpPr>
              <a:spLocks noChangeShapeType="1"/>
            </p:cNvSpPr>
            <p:nvPr/>
          </p:nvSpPr>
          <p:spPr bwMode="auto">
            <a:xfrm>
              <a:off x="3873" y="1029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Line 39"/>
            <p:cNvSpPr>
              <a:spLocks noChangeShapeType="1"/>
            </p:cNvSpPr>
            <p:nvPr/>
          </p:nvSpPr>
          <p:spPr bwMode="auto">
            <a:xfrm>
              <a:off x="4059" y="1035"/>
              <a:ext cx="0" cy="2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3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137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4137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137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137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00" grpId="0" animBg="1"/>
      <p:bldP spid="413700" grpId="1" animBg="1"/>
      <p:bldP spid="413701" grpId="0" animBg="1"/>
      <p:bldP spid="413702" grpId="0" animBg="1"/>
      <p:bldP spid="413703" grpId="0" animBg="1"/>
      <p:bldP spid="413704" grpId="0" animBg="1"/>
      <p:bldP spid="413705" grpId="0" animBg="1"/>
      <p:bldP spid="413706" grpId="0" animBg="1"/>
      <p:bldP spid="413707" grpId="0" animBg="1"/>
      <p:bldP spid="41370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43242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fragment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Fragments are “pixels in flight” in the pipeline – they have more information than a typical pixel (color, depth, texture coords, etc.)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The fragment stage performs operations on these fragments like shading/texturing them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Modern GPU’s offer user-defined programmability at this stage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After this stage, the fragments are ready to become pixels in the framebuffer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448519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448520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auto">
          <a:xfrm>
            <a:off x="1123950" y="3798888"/>
            <a:ext cx="6672263" cy="2320925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096963" y="1066800"/>
            <a:ext cx="6672262" cy="2320925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Texturing</a:t>
            </a:r>
          </a:p>
        </p:txBody>
      </p:sp>
      <p:pic>
        <p:nvPicPr>
          <p:cNvPr id="36869" name="Picture 5" descr="geometryKn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76325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50" name="Picture 6" descr="texmapKn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3844925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 descr="geometryC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1082675"/>
            <a:ext cx="2359025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52" name="Picture 8" descr="texmapCube c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3830638"/>
            <a:ext cx="2359025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9" descr="geometrySphe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1089025"/>
            <a:ext cx="2220913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54" name="Picture 10" descr="texmapSp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841750"/>
            <a:ext cx="2220912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3810000" y="3355975"/>
            <a:ext cx="1660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standard geometry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3863975" y="6070600"/>
            <a:ext cx="2211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8F8F8"/>
                </a:solidFill>
              </a:rPr>
              <a:t>texture-mapped geometry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313363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framebuffer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Not all triangles should be visible on the screen… the framebuffer does important tests to check for visibility (e.g., depth test)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Other tests can also be done at this stage (stencil, alpha, etc.)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Blending and other effects can also be performed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The framebuffer memory is directly connected to D/A converters that send the signal to the display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449544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449545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Text Box 2"/>
          <p:cNvSpPr txBox="1">
            <a:spLocks noChangeArrowheads="1"/>
          </p:cNvSpPr>
          <p:nvPr/>
        </p:nvSpPr>
        <p:spPr bwMode="auto">
          <a:xfrm>
            <a:off x="3349625" y="1077913"/>
            <a:ext cx="5313363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630238" indent="-173038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display</a:t>
            </a:r>
            <a:r>
              <a:rPr lang="en-US" altLang="en-US" sz="2400"/>
              <a:t> stage: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D/A converters scan out the framebuffer memory and send it to the display</a:t>
            </a:r>
          </a:p>
          <a:p>
            <a:pPr lvl="1"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en-US" altLang="en-US" sz="2400"/>
              <a:t>This is the part that everyone sees – without display there is no computer graphics!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451593" name="Rectangle 9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451594" name="Rectangle 10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16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515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515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515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515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515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515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122363" y="1570038"/>
            <a:ext cx="6894512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In-depth: the Real-time Rendering Pipeline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34975" y="2497138"/>
            <a:ext cx="82343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Application Stage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ChangeArrowheads="1"/>
          </p:cNvSpPr>
          <p:nvPr/>
        </p:nvSpPr>
        <p:spPr bwMode="auto">
          <a:xfrm>
            <a:off x="3214688" y="1816100"/>
            <a:ext cx="2420937" cy="3735388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3314700" y="11715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3305175" y="19335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30086" name="Rectangle 6"/>
          <p:cNvSpPr>
            <a:spLocks noChangeArrowheads="1"/>
          </p:cNvSpPr>
          <p:nvPr/>
        </p:nvSpPr>
        <p:spPr bwMode="auto">
          <a:xfrm>
            <a:off x="3314700" y="26717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3302000" y="34305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430088" name="Rectangle 8"/>
          <p:cNvSpPr>
            <a:spLocks noChangeArrowheads="1"/>
          </p:cNvSpPr>
          <p:nvPr/>
        </p:nvSpPr>
        <p:spPr bwMode="auto">
          <a:xfrm>
            <a:off x="3306763" y="4178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430089" name="Rectangle 9"/>
          <p:cNvSpPr>
            <a:spLocks noChangeArrowheads="1"/>
          </p:cNvSpPr>
          <p:nvPr/>
        </p:nvSpPr>
        <p:spPr bwMode="auto">
          <a:xfrm>
            <a:off x="3303588" y="49339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430090" name="Rectangle 10"/>
          <p:cNvSpPr>
            <a:spLocks noChangeArrowheads="1"/>
          </p:cNvSpPr>
          <p:nvPr/>
        </p:nvSpPr>
        <p:spPr bwMode="auto">
          <a:xfrm>
            <a:off x="3306763" y="57150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430091" name="Line 11"/>
          <p:cNvSpPr>
            <a:spLocks noChangeShapeType="1"/>
          </p:cNvSpPr>
          <p:nvPr/>
        </p:nvSpPr>
        <p:spPr bwMode="auto">
          <a:xfrm>
            <a:off x="4435475" y="16811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2" name="Line 12"/>
          <p:cNvSpPr>
            <a:spLocks noChangeShapeType="1"/>
          </p:cNvSpPr>
          <p:nvPr/>
        </p:nvSpPr>
        <p:spPr bwMode="auto">
          <a:xfrm>
            <a:off x="4429125" y="24542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3" name="Line 13"/>
          <p:cNvSpPr>
            <a:spLocks noChangeShapeType="1"/>
          </p:cNvSpPr>
          <p:nvPr/>
        </p:nvSpPr>
        <p:spPr bwMode="auto">
          <a:xfrm>
            <a:off x="4430713" y="31813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4" name="Line 14"/>
          <p:cNvSpPr>
            <a:spLocks noChangeShapeType="1"/>
          </p:cNvSpPr>
          <p:nvPr/>
        </p:nvSpPr>
        <p:spPr bwMode="auto">
          <a:xfrm>
            <a:off x="4430713" y="3930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5" name="Line 15"/>
          <p:cNvSpPr>
            <a:spLocks noChangeShapeType="1"/>
          </p:cNvSpPr>
          <p:nvPr/>
        </p:nvSpPr>
        <p:spPr bwMode="auto">
          <a:xfrm>
            <a:off x="4430713" y="4692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6" name="Line 16"/>
          <p:cNvSpPr>
            <a:spLocks noChangeShapeType="1"/>
          </p:cNvSpPr>
          <p:nvPr/>
        </p:nvSpPr>
        <p:spPr bwMode="auto">
          <a:xfrm>
            <a:off x="4429125" y="54594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098" name="Text Box 18"/>
          <p:cNvSpPr txBox="1">
            <a:spLocks noChangeArrowheads="1"/>
          </p:cNvSpPr>
          <p:nvPr/>
        </p:nvSpPr>
        <p:spPr bwMode="auto">
          <a:xfrm rot="-5400000">
            <a:off x="2012157" y="3426618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Inside the GPU</a:t>
            </a:r>
          </a:p>
        </p:txBody>
      </p:sp>
      <p:grpSp>
        <p:nvGrpSpPr>
          <p:cNvPr id="430104" name="Group 24"/>
          <p:cNvGrpSpPr>
            <a:grpSpLocks/>
          </p:cNvGrpSpPr>
          <p:nvPr/>
        </p:nvGrpSpPr>
        <p:grpSpPr bwMode="auto">
          <a:xfrm>
            <a:off x="5662613" y="1174750"/>
            <a:ext cx="811212" cy="517525"/>
            <a:chOff x="3567" y="684"/>
            <a:chExt cx="511" cy="326"/>
          </a:xfrm>
        </p:grpSpPr>
        <p:sp>
          <p:nvSpPr>
            <p:cNvPr id="5142" name="Text Box 19"/>
            <p:cNvSpPr txBox="1">
              <a:spLocks noChangeArrowheads="1"/>
            </p:cNvSpPr>
            <p:nvPr/>
          </p:nvSpPr>
          <p:spPr bwMode="auto">
            <a:xfrm>
              <a:off x="3658" y="7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CPU</a:t>
              </a:r>
            </a:p>
          </p:txBody>
        </p:sp>
        <p:sp>
          <p:nvSpPr>
            <p:cNvPr id="5143" name="AutoShape 23"/>
            <p:cNvSpPr>
              <a:spLocks/>
            </p:cNvSpPr>
            <p:nvPr/>
          </p:nvSpPr>
          <p:spPr bwMode="auto">
            <a:xfrm>
              <a:off x="3567" y="684"/>
              <a:ext cx="100" cy="326"/>
            </a:xfrm>
            <a:prstGeom prst="rightBrace">
              <a:avLst>
                <a:gd name="adj1" fmla="val 271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430105" name="Group 25"/>
          <p:cNvGrpSpPr>
            <a:grpSpLocks/>
          </p:cNvGrpSpPr>
          <p:nvPr/>
        </p:nvGrpSpPr>
        <p:grpSpPr bwMode="auto">
          <a:xfrm>
            <a:off x="5668963" y="5700713"/>
            <a:ext cx="2233612" cy="517525"/>
            <a:chOff x="3567" y="684"/>
            <a:chExt cx="1407" cy="326"/>
          </a:xfrm>
        </p:grpSpPr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3658" y="732"/>
              <a:ext cx="1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Computer Screen</a:t>
              </a:r>
            </a:p>
          </p:txBody>
        </p:sp>
        <p:sp>
          <p:nvSpPr>
            <p:cNvPr id="5141" name="AutoShape 27"/>
            <p:cNvSpPr>
              <a:spLocks/>
            </p:cNvSpPr>
            <p:nvPr/>
          </p:nvSpPr>
          <p:spPr bwMode="auto">
            <a:xfrm>
              <a:off x="3567" y="684"/>
              <a:ext cx="100" cy="326"/>
            </a:xfrm>
            <a:prstGeom prst="rightBrace">
              <a:avLst>
                <a:gd name="adj1" fmla="val 271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0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0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2" grpId="0" animBg="1"/>
      <p:bldP spid="430091" grpId="0" animBg="1"/>
      <p:bldP spid="430092" grpId="0" animBg="1"/>
      <p:bldP spid="430093" grpId="0" animBg="1"/>
      <p:bldP spid="430094" grpId="0" animBg="1"/>
      <p:bldP spid="430095" grpId="0" animBg="1"/>
      <p:bldP spid="430096" grpId="0" animBg="1"/>
      <p:bldP spid="43009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2DF0-75BA-4527-9A0E-BABE698E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DEE68-D5EA-4FEB-A068-CFB8E9752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needs a way to communicate “graphics stuff” to the GPU</a:t>
            </a:r>
          </a:p>
          <a:p>
            <a:r>
              <a:rPr lang="en-US" dirty="0"/>
              <a:t>This is usually done using a standard, real-time graphics API, such as OpenGL or DirectX</a:t>
            </a:r>
          </a:p>
          <a:p>
            <a:r>
              <a:rPr lang="en-US" dirty="0"/>
              <a:t>Universities typically have used OpenGL (more portable), industry often used DirectX (Microsoft API)</a:t>
            </a:r>
          </a:p>
          <a:p>
            <a:r>
              <a:rPr lang="en-US" dirty="0"/>
              <a:t>In this class, we’ll use OpenGL</a:t>
            </a:r>
          </a:p>
        </p:txBody>
      </p:sp>
    </p:spTree>
    <p:extLst>
      <p:ext uri="{BB962C8B-B14F-4D97-AF65-F5344CB8AC3E}">
        <p14:creationId xmlns:p14="http://schemas.microsoft.com/office/powerpoint/2010/main" val="410779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OpenGL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OpenGL is an API for 3-D graphics</a:t>
            </a:r>
          </a:p>
          <a:p>
            <a:r>
              <a:rPr lang="en-US" altLang="en-US"/>
              <a:t>Platform independent</a:t>
            </a:r>
          </a:p>
          <a:p>
            <a:r>
              <a:rPr lang="en-US" altLang="en-US"/>
              <a:t>It gives us a language to “talk” to the hardware and tell it what we want it to do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OpenGL State Machine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63550" indent="-463550"/>
            <a:r>
              <a:rPr lang="en-US" altLang="en-US"/>
              <a:t>Programming OpenGL is like programming a state machine:</a:t>
            </a:r>
          </a:p>
          <a:p>
            <a:pPr marL="1139825" lvl="1" indent="-415925">
              <a:buFontTx/>
              <a:buAutoNum type="arabicPeriod"/>
            </a:pPr>
            <a:r>
              <a:rPr lang="en-US" altLang="en-US"/>
              <a:t>Set up the state</a:t>
            </a:r>
          </a:p>
          <a:p>
            <a:pPr marL="1139825" lvl="1" indent="-415925">
              <a:buFontTx/>
              <a:buAutoNum type="arabicPeriod"/>
            </a:pPr>
            <a:r>
              <a:rPr lang="en-US" altLang="en-US"/>
              <a:t>Push through the geometry</a:t>
            </a:r>
          </a:p>
          <a:p>
            <a:pPr marL="1139825" lvl="1" indent="-415925">
              <a:buFontTx/>
              <a:buAutoNum type="arabicPeriod"/>
            </a:pPr>
            <a:endParaRPr lang="en-US" altLang="en-US"/>
          </a:p>
          <a:p>
            <a:pPr marL="463550" indent="-463550"/>
            <a:r>
              <a:rPr lang="en-US" altLang="en-US"/>
              <a:t>The API provides functions for us to do this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 kinds of functions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en-US" dirty="0"/>
              <a:t>There are 2 kinds of OpenGL functions: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dirty="0"/>
              <a:t>State changing</a:t>
            </a:r>
          </a:p>
          <a:p>
            <a:pPr marL="990600" lvl="1" indent="-533400">
              <a:buFontTx/>
              <a:buChar char="-"/>
            </a:pPr>
            <a:r>
              <a:rPr lang="en-US" altLang="en-US" dirty="0"/>
              <a:t>Transformations</a:t>
            </a:r>
          </a:p>
          <a:p>
            <a:pPr marL="990600" lvl="1" indent="-533400">
              <a:buFontTx/>
              <a:buChar char="-"/>
            </a:pPr>
            <a:r>
              <a:rPr lang="en-US" altLang="en-US" dirty="0"/>
              <a:t>Attributes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dirty="0"/>
              <a:t>Primitive generating</a:t>
            </a:r>
          </a:p>
          <a:p>
            <a:pPr marL="990600" lvl="1" indent="-533400">
              <a:buFontTx/>
              <a:buChar char="-"/>
            </a:pPr>
            <a:r>
              <a:rPr lang="en-US" altLang="en-US" dirty="0"/>
              <a:t>Is what results in the drawing of an object to the screen</a:t>
            </a:r>
          </a:p>
          <a:p>
            <a:pPr marL="990600" lvl="1" indent="-533400">
              <a:buFontTx/>
              <a:buChar char="-"/>
            </a:pPr>
            <a:r>
              <a:rPr lang="en-US" altLang="en-US" dirty="0"/>
              <a:t>The appearance is controlled by the state that has been set</a:t>
            </a:r>
          </a:p>
          <a:p>
            <a:pPr marL="609600" indent="-609600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Drawing primitives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There are three ways to draw primitives using OpenGL</a:t>
            </a:r>
          </a:p>
          <a:p>
            <a:r>
              <a:rPr lang="en-US" altLang="en-US" dirty="0"/>
              <a:t>These range from simplest (inefficient) to highly optimized (but more cumbersome to write)</a:t>
            </a:r>
          </a:p>
          <a:p>
            <a:r>
              <a:rPr lang="en-US" altLang="en-US" dirty="0"/>
              <a:t>So usually when starting out, it’s best to start with the simplest way: immediate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Immediate mode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 </a:t>
            </a:r>
            <a:r>
              <a:rPr lang="en-US" altLang="en-US" dirty="0" err="1"/>
              <a:t>glBegin</a:t>
            </a:r>
            <a:r>
              <a:rPr lang="en-US" altLang="en-US" dirty="0"/>
              <a:t>() to tell it what sort of primitive to build</a:t>
            </a:r>
          </a:p>
          <a:p>
            <a:r>
              <a:rPr lang="en-US" altLang="en-US" dirty="0"/>
              <a:t>e.g. </a:t>
            </a:r>
          </a:p>
          <a:p>
            <a:pPr lvl="1"/>
            <a:r>
              <a:rPr lang="en-US" altLang="en-US" dirty="0" err="1"/>
              <a:t>glBegin</a:t>
            </a:r>
            <a:r>
              <a:rPr lang="en-US" altLang="en-US" dirty="0"/>
              <a:t>(GL_POLYGON);</a:t>
            </a:r>
          </a:p>
          <a:p>
            <a:pPr lvl="1"/>
            <a:r>
              <a:rPr lang="en-US" altLang="en-US" dirty="0" err="1"/>
              <a:t>glBegin</a:t>
            </a:r>
            <a:r>
              <a:rPr lang="en-US" altLang="en-US" dirty="0"/>
              <a:t>(GL_TRIANGLES);</a:t>
            </a:r>
          </a:p>
          <a:p>
            <a:pPr lvl="1"/>
            <a:r>
              <a:rPr lang="en-US" altLang="en-US" dirty="0" err="1"/>
              <a:t>glBegin</a:t>
            </a:r>
            <a:r>
              <a:rPr lang="en-US" altLang="en-US" dirty="0"/>
              <a:t>(GL_LINES);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5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Immediate mode vertices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glVertex</a:t>
            </a:r>
            <a:r>
              <a:rPr lang="en-US" altLang="en-US" dirty="0"/>
              <a:t>*() – Issues a vertex to the hardware</a:t>
            </a:r>
          </a:p>
          <a:p>
            <a:r>
              <a:rPr lang="en-US" altLang="en-US" dirty="0" err="1"/>
              <a:t>glColor</a:t>
            </a:r>
            <a:r>
              <a:rPr lang="en-US" altLang="en-US" dirty="0"/>
              <a:t>*() – Issues a color that will be bound to that vertex</a:t>
            </a:r>
          </a:p>
          <a:p>
            <a:r>
              <a:rPr lang="en-US" altLang="en-US" dirty="0" err="1"/>
              <a:t>glTexCoord</a:t>
            </a:r>
            <a:r>
              <a:rPr lang="en-US" altLang="en-US" dirty="0"/>
              <a:t>*() – Issues a texture coordinate for that vertex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Information at each vertex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Position</a:t>
            </a:r>
          </a:p>
          <a:p>
            <a:r>
              <a:rPr lang="en-US" altLang="en-US" dirty="0"/>
              <a:t>Color</a:t>
            </a:r>
          </a:p>
          <a:p>
            <a:r>
              <a:rPr lang="en-US" altLang="en-US" dirty="0"/>
              <a:t>Texture coordinates</a:t>
            </a:r>
          </a:p>
          <a:p>
            <a:r>
              <a:rPr lang="en-US" altLang="en-US" dirty="0"/>
              <a:t>Normals</a:t>
            </a:r>
          </a:p>
          <a:p>
            <a:r>
              <a:rPr lang="en-US" altLang="en-US" dirty="0"/>
              <a:t>etc.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18B1BD-3A5C-49EC-8BF0-22D819180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68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kern="0" dirty="0"/>
              <a:t>Draws a quad at these four coordinates</a:t>
            </a:r>
          </a:p>
          <a:p>
            <a:endParaRPr lang="en-US" altLang="en-US" kern="0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– Immediate Mode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038350" y="2070970"/>
            <a:ext cx="438966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void </a:t>
            </a:r>
            <a:r>
              <a:rPr lang="en-US" altLang="en-US" sz="2400" dirty="0" err="1">
                <a:latin typeface="Consolas" panose="020B0609020204030204" pitchFamily="49" charset="0"/>
              </a:rPr>
              <a:t>drawPolygon</a:t>
            </a:r>
            <a:r>
              <a:rPr lang="en-US" altLang="en-US" sz="2400" dirty="0">
                <a:latin typeface="Consolas" panose="020B0609020204030204" pitchFamily="49" charset="0"/>
              </a:rPr>
              <a:t>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latin typeface="Consolas" panose="020B0609020204030204" pitchFamily="49" charset="0"/>
              </a:rPr>
              <a:t>glBegin</a:t>
            </a:r>
            <a:r>
              <a:rPr lang="en-US" altLang="en-US" sz="2400" dirty="0">
                <a:latin typeface="Consolas" panose="020B0609020204030204" pitchFamily="49" charset="0"/>
              </a:rPr>
              <a:t>(GL_POLYGON);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	glVertex2f(0.0, 0.0);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nsolas" panose="020B0609020204030204" pitchFamily="49" charset="0"/>
              </a:rPr>
              <a:t>	</a:t>
            </a:r>
            <a:r>
              <a:rPr lang="en-US" altLang="en-US" sz="2400" dirty="0">
                <a:latin typeface="Consolas" panose="020B0609020204030204" pitchFamily="49" charset="0"/>
              </a:rPr>
              <a:t>glVertex2f(0.0, 3.0);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	glVertex2f(4.0, 2.0);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	glVertex2f(-1.0,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latin typeface="Consolas" panose="020B0609020204030204" pitchFamily="49" charset="0"/>
              </a:rPr>
              <a:t>glEnd</a:t>
            </a:r>
            <a:r>
              <a:rPr lang="en-US" altLang="en-US" sz="2400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GPU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" y="1066800"/>
            <a:ext cx="8772525" cy="5181600"/>
          </a:xfrm>
        </p:spPr>
        <p:txBody>
          <a:bodyPr/>
          <a:lstStyle/>
          <a:p>
            <a:r>
              <a:rPr lang="en-US" altLang="en-US"/>
              <a:t>The “Graphics Processing Unit” (GPU)</a:t>
            </a:r>
          </a:p>
          <a:p>
            <a:r>
              <a:rPr lang="en-US" altLang="en-US"/>
              <a:t>It’s a massively-parallel processor specialized for graphics (although nowadays it’s often used for other things)</a:t>
            </a:r>
          </a:p>
          <a:p>
            <a:r>
              <a:rPr lang="en-US" altLang="en-US"/>
              <a:t>This is going to be the computing muscle that makes real-time, interactive graphics possible on your personal computer</a:t>
            </a:r>
          </a:p>
          <a:p>
            <a:r>
              <a:rPr lang="en-US" altLang="en-US"/>
              <a:t>It takes in scene information from the CPU, outputs the rendered image to the 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FA202-1692-4116-9F18-B4479ED1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91436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kern="0" dirty="0"/>
              <a:t>Now change color at each corner</a:t>
            </a:r>
          </a:p>
          <a:p>
            <a:endParaRPr lang="en-US" altLang="en-US" kern="0" dirty="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– Immediate Mode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870075" y="1489619"/>
            <a:ext cx="453874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void drawPolygon2(void)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</a:t>
            </a:r>
            <a:r>
              <a:rPr lang="en-US" altLang="en-US" sz="2200" dirty="0" err="1">
                <a:latin typeface="Consolas" panose="020B0609020204030204" pitchFamily="49" charset="0"/>
              </a:rPr>
              <a:t>glBegin</a:t>
            </a:r>
            <a:r>
              <a:rPr lang="en-US" altLang="en-US" sz="2200" dirty="0">
                <a:latin typeface="Consolas" panose="020B0609020204030204" pitchFamily="49" charset="0"/>
              </a:rPr>
              <a:t>(GL_POLYGON);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glColor3f(1.0, 0.0, 0.0);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glVertex2f(0.0, 0.0);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glColor3f(0.0, 1.0, 0.0);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glVertex2f(0.0, 3.0);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glColor3f(1.0, 0.0,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glVertex2f(4.0, 2.0);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glColor3f(1.0, 1.0, 0.0);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glVertex2f(-1.0,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	</a:t>
            </a:r>
            <a:r>
              <a:rPr lang="en-US" altLang="en-US" sz="2200" dirty="0" err="1">
                <a:latin typeface="Consolas" panose="020B0609020204030204" pitchFamily="49" charset="0"/>
              </a:rPr>
              <a:t>glEnd</a:t>
            </a:r>
            <a:r>
              <a:rPr lang="en-US" altLang="en-US" sz="2200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Vertex Arrays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Instead of specifying the data one vertex at a time), you can specify them more quickly using vertex arrays</a:t>
            </a:r>
          </a:p>
          <a:p>
            <a:pPr lvl="1"/>
            <a:r>
              <a:rPr lang="en-US" altLang="en-US" dirty="0" err="1">
                <a:latin typeface="Courier New" pitchFamily="49" charset="0"/>
              </a:rPr>
              <a:t>glVertexArrayPointer</a:t>
            </a:r>
            <a:r>
              <a:rPr lang="en-US" alt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altLang="en-US" dirty="0" err="1">
                <a:latin typeface="Courier New" pitchFamily="49" charset="0"/>
              </a:rPr>
              <a:t>glColorPointer</a:t>
            </a:r>
            <a:r>
              <a:rPr lang="en-US" alt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altLang="en-US" dirty="0" err="1">
                <a:latin typeface="Courier New" pitchFamily="49" charset="0"/>
              </a:rPr>
              <a:t>glTexCoordPointer</a:t>
            </a:r>
            <a:r>
              <a:rPr lang="en-US" alt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altLang="en-US" dirty="0" err="1">
                <a:latin typeface="Courier New" pitchFamily="49" charset="0"/>
              </a:rPr>
              <a:t>glDrawArrays</a:t>
            </a:r>
            <a:r>
              <a:rPr lang="en-US" altLang="en-US" dirty="0">
                <a:latin typeface="Courier New" pitchFamily="49" charset="0"/>
              </a:rPr>
              <a:t>()</a:t>
            </a:r>
          </a:p>
          <a:p>
            <a:r>
              <a:rPr lang="en-US" altLang="en-US" dirty="0"/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214A-5BF4-465F-8778-B74DFA4D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Vertex Arrays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98F495D-A152-4B7A-B7FE-709B37143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11" y="959614"/>
            <a:ext cx="343876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typedef float vector2[2];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typedef float vector3[3];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static vector2 vertices[] =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{0.0, 0.0},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{0.0, 3.0},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{4.0, 2.0},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{-1.0, 1.0},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static vector3 colors[] =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{1.0, 0.0, 0.0},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{0.0, 1.0, 0.0},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{1.0, 0.0, 1.0},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{1.0, 1.0, 0.0},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09CB8E3F-79BC-4786-9925-2A3E33AA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711" y="2298031"/>
            <a:ext cx="536428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void drawPolygon3(void)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glEnableClientState</a:t>
            </a:r>
            <a:r>
              <a:rPr lang="en-US" altLang="en-US" sz="1600" dirty="0">
                <a:latin typeface="Consolas" panose="020B0609020204030204" pitchFamily="49" charset="0"/>
              </a:rPr>
              <a:t>(GL_VERTEX_ARRAY);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glEnableClientState</a:t>
            </a:r>
            <a:r>
              <a:rPr lang="en-US" altLang="en-US" sz="1600" dirty="0">
                <a:latin typeface="Consolas" panose="020B0609020204030204" pitchFamily="49" charset="0"/>
              </a:rPr>
              <a:t>(GL_COLOR_ARRAY);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glVertexPointer</a:t>
            </a:r>
            <a:r>
              <a:rPr lang="en-US" altLang="en-US" sz="1600" dirty="0">
                <a:latin typeface="Consolas" panose="020B0609020204030204" pitchFamily="49" charset="0"/>
              </a:rPr>
              <a:t>(2, GL_FLOAT, 0, vertices);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glColorPointer</a:t>
            </a:r>
            <a:r>
              <a:rPr lang="en-US" altLang="en-US" sz="1600" dirty="0">
                <a:latin typeface="Consolas" panose="020B0609020204030204" pitchFamily="49" charset="0"/>
              </a:rPr>
              <a:t>(3, GL_FLOAT, 0, colors);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glDrawArrays</a:t>
            </a:r>
            <a:r>
              <a:rPr lang="en-US" altLang="en-US" sz="1600" dirty="0">
                <a:latin typeface="Consolas" panose="020B0609020204030204" pitchFamily="49" charset="0"/>
              </a:rPr>
              <a:t>(GL_POLYGON, 0, 4);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glDisableClientState</a:t>
            </a:r>
            <a:r>
              <a:rPr lang="en-US" altLang="en-US" sz="1600" dirty="0">
                <a:latin typeface="Consolas" panose="020B0609020204030204" pitchFamily="49" charset="0"/>
              </a:rPr>
              <a:t>(GL_VERTEX_ARRAY);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glDisableClientState</a:t>
            </a:r>
            <a:r>
              <a:rPr lang="en-US" altLang="en-US" sz="1600" dirty="0">
                <a:latin typeface="Consolas" panose="020B0609020204030204" pitchFamily="49" charset="0"/>
              </a:rPr>
              <a:t>(GL_COLOR_ARRAY);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1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D2A9-69F0-440C-8C5F-A017DA2A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Vertex Buffer Objects (VBOs)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809A-B242-471E-B052-E88BB4EE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Although vertex arrays are more efficient than inputting each vertex with a separate call, it still needs to send all vertices at every frame</a:t>
            </a:r>
          </a:p>
          <a:p>
            <a:r>
              <a:rPr lang="en-US" sz="2800" dirty="0"/>
              <a:t>We need the ability to “lock” the vertices that we’re not going to touch and sent them to the GPU only once</a:t>
            </a:r>
          </a:p>
          <a:p>
            <a:r>
              <a:rPr lang="en-US" sz="2800" dirty="0"/>
              <a:t>This is why we have Vertex Buffer Objects (VBOs)</a:t>
            </a:r>
          </a:p>
          <a:p>
            <a:r>
              <a:rPr lang="en-US" sz="2800" dirty="0"/>
              <a:t>Idea: send vertex data to GPU once before drawing starts</a:t>
            </a:r>
          </a:p>
          <a:p>
            <a:r>
              <a:rPr lang="en-US" sz="2800" dirty="0"/>
              <a:t>Data sits in GPU memory while drawing all frames</a:t>
            </a:r>
          </a:p>
        </p:txBody>
      </p:sp>
    </p:spTree>
    <p:extLst>
      <p:ext uri="{BB962C8B-B14F-4D97-AF65-F5344CB8AC3E}">
        <p14:creationId xmlns:p14="http://schemas.microsoft.com/office/powerpoint/2010/main" val="151233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214A-5BF4-465F-8778-B74DFA4D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Vertex Buffer Objects (VBOs)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09CB8E3F-79BC-4786-9925-2A3E33AA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4" y="968829"/>
            <a:ext cx="9067226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void </a:t>
            </a:r>
            <a:r>
              <a:rPr lang="en-US" altLang="en-US" sz="1600" dirty="0" err="1">
                <a:latin typeface="Consolas" panose="020B0609020204030204" pitchFamily="49" charset="0"/>
              </a:rPr>
              <a:t>loadPolygon</a:t>
            </a:r>
            <a:r>
              <a:rPr lang="en-US" altLang="en-US" sz="1600" dirty="0">
                <a:latin typeface="Consolas" panose="020B0609020204030204" pitchFamily="49" charset="0"/>
              </a:rPr>
              <a:t> 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/* create vertex buffer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GLuint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</a:rPr>
              <a:t>vertices_vbo</a:t>
            </a:r>
            <a:r>
              <a:rPr lang="en-US" altLang="en-US" sz="1600" dirty="0">
                <a:latin typeface="Consolas" panose="020B0609020204030204" pitchFamily="49" charset="0"/>
              </a:rPr>
              <a:t> =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glGenBuffers</a:t>
            </a:r>
            <a:r>
              <a:rPr lang="en-US" altLang="en-US" sz="1600" dirty="0">
                <a:latin typeface="Consolas" panose="020B0609020204030204" pitchFamily="49" charset="0"/>
              </a:rPr>
              <a:t>(1, &amp; </a:t>
            </a:r>
            <a:r>
              <a:rPr lang="en-US" altLang="en-US" sz="1600" dirty="0" err="1">
                <a:latin typeface="Consolas" panose="020B0609020204030204" pitchFamily="49" charset="0"/>
              </a:rPr>
              <a:t>vertices_vbo</a:t>
            </a:r>
            <a:r>
              <a:rPr lang="en-US" altLang="en-US" sz="1600" dirty="0">
                <a:latin typeface="Consolas" panose="020B0609020204030204" pitchFamily="49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glBindBuffer</a:t>
            </a:r>
            <a:r>
              <a:rPr lang="en-US" altLang="en-US" sz="1600" dirty="0">
                <a:latin typeface="Consolas" panose="020B0609020204030204" pitchFamily="49" charset="0"/>
              </a:rPr>
              <a:t>(GL_ARRAY_BUFFER, </a:t>
            </a:r>
            <a:r>
              <a:rPr lang="en-US" altLang="en-US" sz="1600" dirty="0" err="1">
                <a:latin typeface="Consolas" panose="020B0609020204030204" pitchFamily="49" charset="0"/>
              </a:rPr>
              <a:t>vertices_vbo</a:t>
            </a:r>
            <a:r>
              <a:rPr lang="en-US" altLang="en-US" sz="1600" dirty="0">
                <a:latin typeface="Consolas" panose="020B0609020204030204" pitchFamily="49" charset="0"/>
              </a:rPr>
              <a:t> 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glBufferData</a:t>
            </a:r>
            <a:r>
              <a:rPr lang="en-US" altLang="en-US" sz="1600" dirty="0">
                <a:latin typeface="Consolas" panose="020B0609020204030204" pitchFamily="49" charset="0"/>
              </a:rPr>
              <a:t>(GL_ARRAY_BUFFER, 8 * </a:t>
            </a:r>
            <a:r>
              <a:rPr lang="en-US" altLang="en-US" sz="1600" dirty="0" err="1">
                <a:latin typeface="Consolas" panose="020B0609020204030204" pitchFamily="49" charset="0"/>
              </a:rPr>
              <a:t>sizeof</a:t>
            </a:r>
            <a:r>
              <a:rPr lang="en-US" altLang="en-US" sz="1600" dirty="0">
                <a:latin typeface="Consolas" panose="020B0609020204030204" pitchFamily="49" charset="0"/>
              </a:rPr>
              <a:t>(float), vertices, GL_STATIC_DRAW);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/* create color buffer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GLuint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</a:rPr>
              <a:t>colors_vbo</a:t>
            </a:r>
            <a:r>
              <a:rPr lang="en-US" altLang="en-US" sz="1600" dirty="0">
                <a:latin typeface="Consolas" panose="020B0609020204030204" pitchFamily="49" charset="0"/>
              </a:rPr>
              <a:t> =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glGenBuffers</a:t>
            </a:r>
            <a:r>
              <a:rPr lang="en-US" altLang="en-US" sz="1600" dirty="0">
                <a:latin typeface="Consolas" panose="020B0609020204030204" pitchFamily="49" charset="0"/>
              </a:rPr>
              <a:t>(1, &amp; </a:t>
            </a:r>
            <a:r>
              <a:rPr lang="en-US" altLang="en-US" sz="1600" dirty="0" err="1">
                <a:latin typeface="Consolas" panose="020B0609020204030204" pitchFamily="49" charset="0"/>
              </a:rPr>
              <a:t>colors_vbo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glBindBuffer</a:t>
            </a:r>
            <a:r>
              <a:rPr lang="en-US" altLang="en-US" sz="1600" dirty="0">
                <a:latin typeface="Consolas" panose="020B0609020204030204" pitchFamily="49" charset="0"/>
              </a:rPr>
              <a:t>(GL_ARRAY_BUFFER, </a:t>
            </a:r>
            <a:r>
              <a:rPr lang="en-US" altLang="en-US" sz="1600" dirty="0" err="1">
                <a:latin typeface="Consolas" panose="020B0609020204030204" pitchFamily="49" charset="0"/>
              </a:rPr>
              <a:t>colors_vbo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glBufferData</a:t>
            </a:r>
            <a:r>
              <a:rPr lang="en-US" altLang="en-US" sz="1600" dirty="0">
                <a:latin typeface="Consolas" panose="020B0609020204030204" pitchFamily="49" charset="0"/>
              </a:rPr>
              <a:t>(GL_ARRAY_BUFFER</a:t>
            </a:r>
            <a:r>
              <a:rPr lang="en-US" altLang="en-US" sz="1600">
                <a:latin typeface="Consolas" panose="020B0609020204030204" pitchFamily="49" charset="0"/>
              </a:rPr>
              <a:t>, 12 </a:t>
            </a:r>
            <a:r>
              <a:rPr lang="en-US" altLang="en-US" sz="1600" dirty="0">
                <a:latin typeface="Consolas" panose="020B0609020204030204" pitchFamily="49" charset="0"/>
              </a:rPr>
              <a:t>* </a:t>
            </a:r>
            <a:r>
              <a:rPr lang="en-US" altLang="en-US" sz="1600" dirty="0" err="1">
                <a:latin typeface="Consolas" panose="020B0609020204030204" pitchFamily="49" charset="0"/>
              </a:rPr>
              <a:t>sizeof</a:t>
            </a:r>
            <a:r>
              <a:rPr lang="en-US" altLang="en-US" sz="1600" dirty="0">
                <a:latin typeface="Consolas" panose="020B0609020204030204" pitchFamily="49" charset="0"/>
              </a:rPr>
              <a:t>(float), colors, GL_STATIC_DRAW);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/* create vertex buffer object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GLuint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 err="1">
                <a:latin typeface="Consolas" panose="020B0609020204030204" pitchFamily="49" charset="0"/>
              </a:rPr>
              <a:t>vao</a:t>
            </a:r>
            <a:r>
              <a:rPr lang="en-US" altLang="en-US" sz="1600" dirty="0">
                <a:latin typeface="Consolas" panose="020B0609020204030204" pitchFamily="49" charset="0"/>
              </a:rPr>
              <a:t> =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glGenVertexArrays</a:t>
            </a:r>
            <a:r>
              <a:rPr lang="en-US" altLang="en-US" sz="1600" dirty="0">
                <a:latin typeface="Consolas" panose="020B0609020204030204" pitchFamily="49" charset="0"/>
              </a:rPr>
              <a:t>(1, &amp;</a:t>
            </a:r>
            <a:r>
              <a:rPr lang="en-US" altLang="en-US" sz="1600" dirty="0" err="1">
                <a:latin typeface="Consolas" panose="020B0609020204030204" pitchFamily="49" charset="0"/>
              </a:rPr>
              <a:t>vao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glBindVertexArray</a:t>
            </a:r>
            <a:r>
              <a:rPr lang="en-US" altLang="en-US" sz="1600" dirty="0"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</a:rPr>
              <a:t>vao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glBindBuffer</a:t>
            </a:r>
            <a:r>
              <a:rPr lang="en-US" altLang="en-US" sz="1600" dirty="0">
                <a:latin typeface="Consolas" panose="020B0609020204030204" pitchFamily="49" charset="0"/>
              </a:rPr>
              <a:t>(GL_ARRAY_BUFFER, </a:t>
            </a:r>
            <a:r>
              <a:rPr lang="en-US" altLang="en-US" sz="1600" dirty="0" err="1">
                <a:latin typeface="Consolas" panose="020B0609020204030204" pitchFamily="49" charset="0"/>
              </a:rPr>
              <a:t>vertices_vbo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glVertexAttribPointer</a:t>
            </a:r>
            <a:r>
              <a:rPr lang="en-US" altLang="en-US" sz="1600" dirty="0">
                <a:latin typeface="Consolas" panose="020B0609020204030204" pitchFamily="49" charset="0"/>
              </a:rPr>
              <a:t>(0, 2, GL_FLOAT, GL_FALSE, 0, NULL);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glBindBuffer</a:t>
            </a:r>
            <a:r>
              <a:rPr lang="en-US" altLang="en-US" sz="1600" dirty="0">
                <a:latin typeface="Consolas" panose="020B0609020204030204" pitchFamily="49" charset="0"/>
              </a:rPr>
              <a:t>(GL_ARRAY_BUFFER, </a:t>
            </a:r>
            <a:r>
              <a:rPr lang="en-US" altLang="en-US" sz="1600" dirty="0" err="1">
                <a:latin typeface="Consolas" panose="020B0609020204030204" pitchFamily="49" charset="0"/>
              </a:rPr>
              <a:t>colors_vbo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glVertexAttribPointer</a:t>
            </a:r>
            <a:r>
              <a:rPr lang="en-US" altLang="en-US" sz="1600" dirty="0">
                <a:latin typeface="Consolas" panose="020B0609020204030204" pitchFamily="49" charset="0"/>
              </a:rPr>
              <a:t>(1, 3, GL_FLOAT, GL_FALSE, 0, NULL);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72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214A-5BF4-465F-8778-B74DFA4D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Vertex Buffer Objects (VBOs)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09CB8E3F-79BC-4786-9925-2A3E33AA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81742"/>
            <a:ext cx="412997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void drawPolygon4(void)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/* create vertex buffer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glUseProgram</a:t>
            </a:r>
            <a:r>
              <a:rPr lang="en-US" altLang="en-US" sz="1600" dirty="0"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</a:rPr>
              <a:t>my_shader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glBindVertexArray</a:t>
            </a:r>
            <a:r>
              <a:rPr lang="en-US" altLang="en-US" sz="1600" dirty="0"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</a:rPr>
              <a:t>vao</a:t>
            </a:r>
            <a:r>
              <a:rPr lang="en-US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</a:rPr>
              <a:t>glDrawArrays</a:t>
            </a:r>
            <a:r>
              <a:rPr lang="en-US" altLang="en-US" sz="1600" dirty="0">
                <a:latin typeface="Consolas" panose="020B0609020204030204" pitchFamily="49" charset="0"/>
              </a:rPr>
              <a:t>(GL_POLYGON, 0, 3);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EE6BA2-BBFD-40D5-94C1-1B44D9E8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299002"/>
            <a:ext cx="8534400" cy="792539"/>
          </a:xfrm>
        </p:spPr>
        <p:txBody>
          <a:bodyPr/>
          <a:lstStyle/>
          <a:p>
            <a:r>
              <a:rPr lang="en-US" sz="2800" dirty="0"/>
              <a:t>And this needs vertex and fragment shaders: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115B55E-2D15-44B2-BEEC-4A164369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90936"/>
            <a:ext cx="495520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layout(location = 0) in vec2 </a:t>
            </a:r>
            <a:r>
              <a:rPr lang="en-US" altLang="en-US" sz="1400" dirty="0" err="1">
                <a:latin typeface="Consolas" panose="020B0609020204030204" pitchFamily="49" charset="0"/>
              </a:rPr>
              <a:t>vertex_position</a:t>
            </a:r>
            <a:r>
              <a:rPr lang="en-US" altLang="en-US" sz="14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layout(location = 1) in vec3 </a:t>
            </a:r>
            <a:r>
              <a:rPr lang="en-US" altLang="en-US" sz="1400" dirty="0" err="1">
                <a:latin typeface="Consolas" panose="020B0609020204030204" pitchFamily="49" charset="0"/>
              </a:rPr>
              <a:t>vertex_color</a:t>
            </a:r>
            <a:r>
              <a:rPr lang="en-US" altLang="en-US" sz="14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out vec3 color;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void main()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  color = </a:t>
            </a:r>
            <a:r>
              <a:rPr lang="en-US" altLang="en-US" sz="1400" dirty="0" err="1">
                <a:latin typeface="Consolas" panose="020B0609020204030204" pitchFamily="49" charset="0"/>
              </a:rPr>
              <a:t>vertex_color</a:t>
            </a:r>
            <a:r>
              <a:rPr lang="en-US" altLang="en-US" sz="14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latin typeface="Consolas" panose="020B0609020204030204" pitchFamily="49" charset="0"/>
              </a:rPr>
              <a:t>gl_Position</a:t>
            </a:r>
            <a:r>
              <a:rPr lang="en-US" altLang="en-US" sz="1400" dirty="0">
                <a:latin typeface="Consolas" panose="020B0609020204030204" pitchFamily="49" charset="0"/>
              </a:rPr>
              <a:t> = vec4(</a:t>
            </a:r>
            <a:r>
              <a:rPr lang="en-US" altLang="en-US" sz="1400" dirty="0" err="1">
                <a:latin typeface="Consolas" panose="020B0609020204030204" pitchFamily="49" charset="0"/>
              </a:rPr>
              <a:t>vertex_position</a:t>
            </a:r>
            <a:r>
              <a:rPr lang="en-US" altLang="en-US" sz="1400" dirty="0">
                <a:latin typeface="Consolas" panose="020B0609020204030204" pitchFamily="49" charset="0"/>
              </a:rPr>
              <a:t>, 0.0,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4CB9D86E-13B3-47F2-99E4-659E393D3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4887" y="3620411"/>
            <a:ext cx="336502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tabLst>
                <a:tab pos="461963" algn="l"/>
                <a:tab pos="914400" algn="l"/>
                <a:tab pos="1376363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114300" indent="-28575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6972300" indent="-228600" algn="l">
              <a:spcBef>
                <a:spcPct val="20000"/>
              </a:spcBef>
              <a:buChar char="•"/>
              <a:tabLst>
                <a:tab pos="461963" algn="l"/>
                <a:tab pos="914400" algn="l"/>
                <a:tab pos="13763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7086600" indent="-228600" algn="l">
              <a:spcBef>
                <a:spcPct val="20000"/>
              </a:spcBef>
              <a:buChar char="–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7200900" indent="-228600" algn="l">
              <a:spcBef>
                <a:spcPct val="20000"/>
              </a:spcBef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7658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8115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85725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902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61963" algn="l"/>
                <a:tab pos="914400" algn="l"/>
                <a:tab pos="1376363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in vec3 color;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out vec4 </a:t>
            </a:r>
            <a:r>
              <a:rPr lang="en-US" altLang="en-US" sz="1400" dirty="0" err="1">
                <a:latin typeface="Consolas" panose="020B0609020204030204" pitchFamily="49" charset="0"/>
              </a:rPr>
              <a:t>frag_color</a:t>
            </a:r>
            <a:r>
              <a:rPr lang="en-US" altLang="en-US" sz="140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void main()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latin typeface="Consolas" panose="020B0609020204030204" pitchFamily="49" charset="0"/>
              </a:rPr>
              <a:t>frag_color</a:t>
            </a:r>
            <a:r>
              <a:rPr lang="en-US" altLang="en-US" sz="1400" dirty="0">
                <a:latin typeface="Consolas" panose="020B0609020204030204" pitchFamily="49" charset="0"/>
              </a:rPr>
              <a:t> = vec4(color, 1.0);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0348A-ADC8-43D9-8967-F81C4696085B}"/>
              </a:ext>
            </a:extLst>
          </p:cNvPr>
          <p:cNvSpPr txBox="1"/>
          <p:nvPr/>
        </p:nvSpPr>
        <p:spPr>
          <a:xfrm>
            <a:off x="1088674" y="3043375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581A6-70C7-4C14-A91E-09D8CDA8169E}"/>
              </a:ext>
            </a:extLst>
          </p:cNvPr>
          <p:cNvSpPr txBox="1"/>
          <p:nvPr/>
        </p:nvSpPr>
        <p:spPr>
          <a:xfrm>
            <a:off x="5864375" y="320627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404102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6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Texturing surfaces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086" y="1066800"/>
            <a:ext cx="9056914" cy="5181600"/>
          </a:xfrm>
        </p:spPr>
        <p:txBody>
          <a:bodyPr/>
          <a:lstStyle/>
          <a:p>
            <a:r>
              <a:rPr lang="en-US" altLang="en-US" sz="2800" dirty="0"/>
              <a:t>To texture surfaces, you need to provide:</a:t>
            </a:r>
          </a:p>
          <a:p>
            <a:r>
              <a:rPr lang="en-US" altLang="en-US" sz="2800" dirty="0"/>
              <a:t>Texture coordinates on the vertices</a:t>
            </a:r>
          </a:p>
          <a:p>
            <a:pPr lvl="1"/>
            <a:r>
              <a:rPr lang="en-US" altLang="en-US" sz="2400" dirty="0"/>
              <a:t>Will be interpolated by the rasterizer at every fragment</a:t>
            </a:r>
          </a:p>
          <a:p>
            <a:r>
              <a:rPr lang="en-US" altLang="en-US" sz="2800" dirty="0"/>
              <a:t>A texture ID</a:t>
            </a:r>
          </a:p>
          <a:p>
            <a:pPr lvl="1"/>
            <a:r>
              <a:rPr lang="en-US" altLang="en-US" sz="2400" dirty="0"/>
              <a:t>Created using </a:t>
            </a:r>
            <a:r>
              <a:rPr lang="en-US" altLang="en-US" sz="2400" dirty="0" err="1">
                <a:latin typeface="Consolas" panose="020B0609020204030204" pitchFamily="49" charset="0"/>
              </a:rPr>
              <a:t>glGenTextures</a:t>
            </a:r>
            <a:r>
              <a:rPr lang="en-US" altLang="en-US" sz="2400" dirty="0">
                <a:latin typeface="Consolas" panose="020B0609020204030204" pitchFamily="49" charset="0"/>
              </a:rPr>
              <a:t>(). </a:t>
            </a:r>
            <a:r>
              <a:rPr lang="en-US" altLang="en-US" sz="2400" dirty="0"/>
              <a:t>Example:   	 		     </a:t>
            </a:r>
            <a:r>
              <a:rPr lang="en-US" altLang="en-US" sz="1600" dirty="0" err="1">
                <a:latin typeface="Consolas" panose="020B0609020204030204" pitchFamily="49" charset="0"/>
              </a:rPr>
              <a:t>glGenTextures</a:t>
            </a:r>
            <a:r>
              <a:rPr lang="en-US" altLang="en-US" sz="1600" dirty="0">
                <a:latin typeface="Consolas" panose="020B0609020204030204" pitchFamily="49" charset="0"/>
              </a:rPr>
              <a:t>(1, &amp;texture);</a:t>
            </a:r>
            <a:endParaRPr lang="en-US" altLang="en-US" dirty="0"/>
          </a:p>
          <a:p>
            <a:r>
              <a:rPr lang="en-US" altLang="en-US" sz="2800" dirty="0"/>
              <a:t>And bind it to the texture unit before drawing: 		</a:t>
            </a:r>
            <a:r>
              <a:rPr lang="fr-FR" sz="1600" dirty="0" err="1">
                <a:latin typeface="Consolas" panose="020B0609020204030204" pitchFamily="49" charset="0"/>
              </a:rPr>
              <a:t>glBindTexture</a:t>
            </a:r>
            <a:r>
              <a:rPr lang="fr-FR" sz="1600" dirty="0">
                <a:latin typeface="Consolas" panose="020B0609020204030204" pitchFamily="49" charset="0"/>
              </a:rPr>
              <a:t>(GL_TEXTURE_2D, texture);</a:t>
            </a:r>
            <a:endParaRPr lang="en-US" altLang="en-US" sz="2400" dirty="0"/>
          </a:p>
          <a:p>
            <a:r>
              <a:rPr lang="en-US" altLang="en-US" sz="2800" dirty="0"/>
              <a:t>A bitmap for the texture</a:t>
            </a:r>
          </a:p>
          <a:p>
            <a:pPr lvl="1"/>
            <a:r>
              <a:rPr lang="en-US" altLang="en-US" sz="2400" dirty="0"/>
              <a:t>Loaded using </a:t>
            </a:r>
            <a:r>
              <a:rPr lang="en-US" altLang="en-US" sz="2400" dirty="0">
                <a:latin typeface="Consolas" panose="020B0609020204030204" pitchFamily="49" charset="0"/>
              </a:rPr>
              <a:t>glTexImage2D(). </a:t>
            </a:r>
            <a:r>
              <a:rPr lang="en-US" altLang="en-US" sz="2400" dirty="0"/>
              <a:t>Example: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	glTexImage2D(GL_TEXTURE_2D, 0, GL_RGB, width, height, 0, GL_RGB, GL_UNSIGNED_BYTE, data);</a:t>
            </a: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Texturing surfaces (</a:t>
            </a:r>
            <a:r>
              <a:rPr lang="en-US" altLang="en-US" dirty="0" err="1"/>
              <a:t>cont</a:t>
            </a:r>
            <a:r>
              <a:rPr lang="en-US" altLang="en-US" dirty="0"/>
              <a:t>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086" y="1066800"/>
            <a:ext cx="9056914" cy="5181600"/>
          </a:xfrm>
        </p:spPr>
        <p:txBody>
          <a:bodyPr/>
          <a:lstStyle/>
          <a:p>
            <a:r>
              <a:rPr lang="en-US" altLang="en-US" sz="2800" dirty="0"/>
              <a:t>You can also specify:</a:t>
            </a:r>
          </a:p>
          <a:p>
            <a:r>
              <a:rPr lang="en-US" altLang="en-US" sz="2800" dirty="0"/>
              <a:t>What happens when texture coordinates are extrapolated. E.g., 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glTexParameteri</a:t>
            </a:r>
            <a:r>
              <a:rPr lang="en-US" sz="1600" dirty="0">
                <a:latin typeface="Consolas" panose="020B0609020204030204" pitchFamily="49" charset="0"/>
              </a:rPr>
              <a:t>(GL_TEXTURE_2D, GL_TEXTURE_WRAP_S, GL_REPEAT);</a:t>
            </a: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altLang="en-US" sz="2400" dirty="0"/>
              <a:t>This REPEATS the texture in the s coordinate</a:t>
            </a:r>
          </a:p>
          <a:p>
            <a:pPr lvl="1"/>
            <a:r>
              <a:rPr lang="en-US" altLang="en-US" sz="2400" dirty="0"/>
              <a:t>You can also do GL_MIRRORED_REPEAT, GL_CLAMP_TO_EDGE, GL_CLAMP_TO_BORDER</a:t>
            </a:r>
          </a:p>
          <a:p>
            <a:pPr marL="0" indent="0">
              <a:buNone/>
            </a:pPr>
            <a:endParaRPr lang="en-US" altLang="en-US" sz="2800" dirty="0"/>
          </a:p>
        </p:txBody>
      </p:sp>
      <p:pic>
        <p:nvPicPr>
          <p:cNvPr id="148482" name="Picture 2">
            <a:extLst>
              <a:ext uri="{FF2B5EF4-FFF2-40B4-BE49-F238E27FC236}">
                <a16:creationId xmlns:a16="http://schemas.microsoft.com/office/drawing/2014/main" id="{BE461F4C-383C-42D4-AD91-8A65B87B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3" y="4333875"/>
            <a:ext cx="762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4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Texturing surfaces (</a:t>
            </a:r>
            <a:r>
              <a:rPr lang="en-US" altLang="en-US" dirty="0" err="1"/>
              <a:t>cont</a:t>
            </a:r>
            <a:r>
              <a:rPr lang="en-US" altLang="en-US" dirty="0"/>
              <a:t>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086" y="1066800"/>
            <a:ext cx="9056914" cy="5181600"/>
          </a:xfrm>
        </p:spPr>
        <p:txBody>
          <a:bodyPr/>
          <a:lstStyle/>
          <a:p>
            <a:r>
              <a:rPr lang="en-US" altLang="en-US" sz="2800" dirty="0"/>
              <a:t>You can also specify:</a:t>
            </a:r>
          </a:p>
          <a:p>
            <a:r>
              <a:rPr lang="en-US" altLang="en-US" sz="2800" dirty="0"/>
              <a:t>What happens when texture coordinates are extrapolated. </a:t>
            </a:r>
          </a:p>
          <a:p>
            <a:r>
              <a:rPr lang="en-US" altLang="en-US" sz="2800" dirty="0"/>
              <a:t>How the texture is magnified/minified. E.g.,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glTexParameteri</a:t>
            </a:r>
            <a:r>
              <a:rPr lang="en-US" sz="1600" dirty="0">
                <a:latin typeface="Consolas" panose="020B0609020204030204" pitchFamily="49" charset="0"/>
              </a:rPr>
              <a:t>(GL_TEXTURE_2D, GL_TEXTURE_MIN_FILTER, GL_NEAREST);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glTexParameteri</a:t>
            </a:r>
            <a:r>
              <a:rPr lang="en-US" sz="1600" dirty="0">
                <a:latin typeface="Consolas" panose="020B0609020204030204" pitchFamily="49" charset="0"/>
              </a:rPr>
              <a:t>(GL_TEXTURE_2D, GL_TEXTURE_MAG_FILTER, GL_LINEAR);</a:t>
            </a:r>
          </a:p>
          <a:p>
            <a:pPr lvl="1"/>
            <a:r>
              <a:rPr lang="en-US" altLang="en-US" sz="2400" dirty="0"/>
              <a:t>For minimization, you can specify mipmaps for antialiasing (more on that later)</a:t>
            </a:r>
            <a:endParaRPr lang="en-US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6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GLU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OpenGL Utility Library (GLU) has lots of nice built-in commands </a:t>
            </a:r>
          </a:p>
          <a:p>
            <a:r>
              <a:rPr lang="en-US" altLang="en-US" dirty="0"/>
              <a:t>Saves you from having to rewrite code</a:t>
            </a:r>
          </a:p>
          <a:p>
            <a:r>
              <a:rPr lang="en-US" altLang="en-US" dirty="0"/>
              <a:t>For example, a convenient function for setting the perspective matrix: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void </a:t>
            </a:r>
            <a:r>
              <a:rPr lang="en-US" sz="1600" dirty="0" err="1">
                <a:latin typeface="Consolas" panose="020B0609020204030204" pitchFamily="49" charset="0"/>
              </a:rPr>
              <a:t>gluPerspective</a:t>
            </a:r>
            <a:r>
              <a:rPr lang="en-US" sz="1600" dirty="0">
                <a:latin typeface="Consolas" panose="020B0609020204030204" pitchFamily="49" charset="0"/>
              </a:rPr>
              <a:t>(float </a:t>
            </a:r>
            <a:r>
              <a:rPr lang="en-US" sz="1600" dirty="0" err="1">
                <a:latin typeface="Consolas" panose="020B0609020204030204" pitchFamily="49" charset="0"/>
              </a:rPr>
              <a:t>fovy</a:t>
            </a:r>
            <a:r>
              <a:rPr lang="en-US" sz="1600" dirty="0">
                <a:latin typeface="Consolas" panose="020B0609020204030204" pitchFamily="49" charset="0"/>
              </a:rPr>
              <a:t>, float aspect, float </a:t>
            </a:r>
            <a:r>
              <a:rPr lang="en-US" sz="1600" dirty="0" err="1">
                <a:latin typeface="Consolas" panose="020B0609020204030204" pitchFamily="49" charset="0"/>
              </a:rPr>
              <a:t>zNear</a:t>
            </a:r>
            <a:r>
              <a:rPr lang="en-US" sz="1600" dirty="0">
                <a:latin typeface="Consolas" panose="020B0609020204030204" pitchFamily="49" charset="0"/>
              </a:rPr>
              <a:t>, float </a:t>
            </a:r>
            <a:r>
              <a:rPr lang="en-US" sz="1600" dirty="0" err="1">
                <a:latin typeface="Consolas" panose="020B0609020204030204" pitchFamily="49" charset="0"/>
              </a:rPr>
              <a:t>zFar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endParaRPr lang="en-US" alt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modern graphics board</a:t>
            </a:r>
          </a:p>
        </p:txBody>
      </p:sp>
      <p:pic>
        <p:nvPicPr>
          <p:cNvPr id="7171" name="Picture 8" descr="5116d1220094056-nvidia-quadro-fx-1500-256-mb-gddr3-x16-pci-e-graphics-card-nvidia-quadro-fx-1500-256-mb-gddr3-x16-pci-e-graphics-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"/>
          <a:stretch>
            <a:fillRect/>
          </a:stretch>
        </p:blipFill>
        <p:spPr bwMode="auto">
          <a:xfrm>
            <a:off x="1622425" y="1236663"/>
            <a:ext cx="5729288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9"/>
          <p:cNvSpPr txBox="1">
            <a:spLocks noChangeArrowheads="1"/>
          </p:cNvSpPr>
          <p:nvPr/>
        </p:nvSpPr>
        <p:spPr bwMode="auto">
          <a:xfrm>
            <a:off x="5345113" y="3906838"/>
            <a:ext cx="284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PCI Express connection to CPU</a:t>
            </a:r>
          </a:p>
        </p:txBody>
      </p:sp>
      <p:sp>
        <p:nvSpPr>
          <p:cNvPr id="7173" name="Text Box 10"/>
          <p:cNvSpPr txBox="1">
            <a:spLocks noChangeArrowheads="1"/>
          </p:cNvSpPr>
          <p:nvPr/>
        </p:nvSpPr>
        <p:spPr bwMode="auto">
          <a:xfrm>
            <a:off x="1098550" y="1255713"/>
            <a:ext cx="26177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The actual GPU (under heatsink/fan)</a:t>
            </a:r>
          </a:p>
        </p:txBody>
      </p:sp>
      <p:sp>
        <p:nvSpPr>
          <p:cNvPr id="7174" name="Text Box 11"/>
          <p:cNvSpPr txBox="1">
            <a:spLocks noChangeArrowheads="1"/>
          </p:cNvSpPr>
          <p:nvPr/>
        </p:nvSpPr>
        <p:spPr bwMode="auto">
          <a:xfrm>
            <a:off x="355600" y="5054600"/>
            <a:ext cx="2552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Connector to monitor</a:t>
            </a:r>
          </a:p>
        </p:txBody>
      </p:sp>
      <p:sp>
        <p:nvSpPr>
          <p:cNvPr id="7175" name="Line 12"/>
          <p:cNvSpPr>
            <a:spLocks noChangeShapeType="1"/>
          </p:cNvSpPr>
          <p:nvPr/>
        </p:nvSpPr>
        <p:spPr bwMode="auto">
          <a:xfrm flipV="1">
            <a:off x="2200275" y="4691063"/>
            <a:ext cx="687388" cy="396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Line 13"/>
          <p:cNvSpPr>
            <a:spLocks noChangeShapeType="1"/>
          </p:cNvSpPr>
          <p:nvPr/>
        </p:nvSpPr>
        <p:spPr bwMode="auto">
          <a:xfrm flipH="1" flipV="1">
            <a:off x="5716588" y="3889375"/>
            <a:ext cx="241300" cy="315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Line 14"/>
          <p:cNvSpPr>
            <a:spLocks noChangeShapeType="1"/>
          </p:cNvSpPr>
          <p:nvPr/>
        </p:nvSpPr>
        <p:spPr bwMode="auto">
          <a:xfrm>
            <a:off x="2459038" y="2008188"/>
            <a:ext cx="1111250" cy="555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Text Box 15"/>
          <p:cNvSpPr txBox="1">
            <a:spLocks noChangeArrowheads="1"/>
          </p:cNvSpPr>
          <p:nvPr/>
        </p:nvSpPr>
        <p:spPr bwMode="auto">
          <a:xfrm>
            <a:off x="3146425" y="5681663"/>
            <a:ext cx="3275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/>
              <a:t>An NVIDIA Graphics Card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434975" y="2497138"/>
            <a:ext cx="82343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Command Stage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618501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618502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command stage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Implemented between the driver and the graphics card</a:t>
            </a:r>
          </a:p>
          <a:p>
            <a:r>
              <a:rPr lang="en-US" altLang="en-US" dirty="0"/>
              <a:t>Sets up the state of the hardware in preparation for rendering</a:t>
            </a:r>
          </a:p>
          <a:p>
            <a:r>
              <a:rPr lang="en-US" altLang="en-US" dirty="0"/>
              <a:t>Not much to talk about in terms of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34975" y="2497138"/>
            <a:ext cx="82343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The Vertex Stage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58372" name="Rectangle 5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464902" name="Rectangle 6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464903" name="Rectangle 7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58375" name="Rectangle 8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58376" name="Rectangle 9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58377" name="Rectangle 10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58378" name="Line 11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3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Line 14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Line 15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Line 16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Vertex Stage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vertex stage can be thought of as applying two different transformations:</a:t>
            </a:r>
          </a:p>
          <a:p>
            <a:pPr lvl="1">
              <a:buFontTx/>
              <a:buNone/>
            </a:pPr>
            <a:r>
              <a:rPr lang="en-US" altLang="en-US" dirty="0"/>
              <a:t>1) The </a:t>
            </a:r>
            <a:r>
              <a:rPr lang="en-US" altLang="en-US" dirty="0" err="1"/>
              <a:t>modelview</a:t>
            </a:r>
            <a:r>
              <a:rPr lang="en-US" altLang="en-US" dirty="0"/>
              <a:t> transformation</a:t>
            </a:r>
          </a:p>
          <a:p>
            <a:pPr lvl="1">
              <a:buFontTx/>
              <a:buNone/>
            </a:pPr>
            <a:r>
              <a:rPr lang="en-US" altLang="en-US" dirty="0"/>
              <a:t>2) The projection transformation</a:t>
            </a:r>
          </a:p>
          <a:p>
            <a:r>
              <a:rPr lang="en-US" altLang="en-US" dirty="0"/>
              <a:t>We will look at each in turn…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434975" y="2497138"/>
            <a:ext cx="82343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Modelview transformations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modelview transformation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/>
              <a:t>modelview</a:t>
            </a:r>
            <a:r>
              <a:rPr lang="en-US" altLang="en-US" dirty="0"/>
              <a:t> transformation needs to transform the vertices from model space to eye space</a:t>
            </a:r>
          </a:p>
          <a:p>
            <a:r>
              <a:rPr lang="en-US" altLang="en-US" dirty="0"/>
              <a:t>But first we need to understand how transformations work</a:t>
            </a:r>
          </a:p>
          <a:p>
            <a:r>
              <a:rPr lang="en-US" altLang="en-US" dirty="0"/>
              <a:t>We begin with 2-D transformations…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2-D Transformations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Scaling</a:t>
            </a:r>
          </a:p>
          <a:p>
            <a:r>
              <a:rPr lang="en-US" altLang="en-US" dirty="0"/>
              <a:t>Rotation (see derivation)</a:t>
            </a:r>
          </a:p>
          <a:p>
            <a:r>
              <a:rPr lang="en-US" altLang="en-US" dirty="0"/>
              <a:t>Translation – How do you do it as a linear operation?</a:t>
            </a:r>
          </a:p>
          <a:p>
            <a:pPr lvl="1"/>
            <a:r>
              <a:rPr lang="en-US" altLang="en-US" dirty="0"/>
              <a:t>Answer: homogenous 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ChangeArrowheads="1"/>
          </p:cNvSpPr>
          <p:nvPr/>
        </p:nvSpPr>
        <p:spPr bwMode="auto">
          <a:xfrm>
            <a:off x="827088" y="1803400"/>
            <a:ext cx="2420937" cy="3735388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real-time rendering pipeline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92710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91757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927100" y="2659063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8199" name="Rectangle 8"/>
          <p:cNvSpPr>
            <a:spLocks noChangeArrowheads="1"/>
          </p:cNvSpPr>
          <p:nvPr/>
        </p:nvSpPr>
        <p:spPr bwMode="auto">
          <a:xfrm>
            <a:off x="91440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91916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91598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8202" name="Rectangle 11"/>
          <p:cNvSpPr>
            <a:spLocks noChangeArrowheads="1"/>
          </p:cNvSpPr>
          <p:nvPr/>
        </p:nvSpPr>
        <p:spPr bwMode="auto">
          <a:xfrm>
            <a:off x="91916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8203" name="Line 12"/>
          <p:cNvSpPr>
            <a:spLocks noChangeShapeType="1"/>
          </p:cNvSpPr>
          <p:nvPr/>
        </p:nvSpPr>
        <p:spPr bwMode="auto">
          <a:xfrm>
            <a:off x="204787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3"/>
          <p:cNvSpPr>
            <a:spLocks noChangeShapeType="1"/>
          </p:cNvSpPr>
          <p:nvPr/>
        </p:nvSpPr>
        <p:spPr bwMode="auto">
          <a:xfrm>
            <a:off x="204152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4"/>
          <p:cNvSpPr>
            <a:spLocks noChangeShapeType="1"/>
          </p:cNvSpPr>
          <p:nvPr/>
        </p:nvSpPr>
        <p:spPr bwMode="auto">
          <a:xfrm>
            <a:off x="204311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15"/>
          <p:cNvSpPr>
            <a:spLocks noChangeShapeType="1"/>
          </p:cNvSpPr>
          <p:nvPr/>
        </p:nvSpPr>
        <p:spPr bwMode="auto">
          <a:xfrm>
            <a:off x="204311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16"/>
          <p:cNvSpPr>
            <a:spLocks noChangeShapeType="1"/>
          </p:cNvSpPr>
          <p:nvPr/>
        </p:nvSpPr>
        <p:spPr bwMode="auto">
          <a:xfrm>
            <a:off x="204311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17"/>
          <p:cNvSpPr>
            <a:spLocks noChangeShapeType="1"/>
          </p:cNvSpPr>
          <p:nvPr/>
        </p:nvSpPr>
        <p:spPr bwMode="auto">
          <a:xfrm>
            <a:off x="204152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94" name="Text Box 18"/>
          <p:cNvSpPr txBox="1">
            <a:spLocks noChangeArrowheads="1"/>
          </p:cNvSpPr>
          <p:nvPr/>
        </p:nvSpPr>
        <p:spPr bwMode="auto">
          <a:xfrm rot="-5400000">
            <a:off x="-375443" y="3413918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Inside the GPU</a:t>
            </a:r>
          </a:p>
        </p:txBody>
      </p:sp>
      <p:grpSp>
        <p:nvGrpSpPr>
          <p:cNvPr id="434195" name="Group 19"/>
          <p:cNvGrpSpPr>
            <a:grpSpLocks/>
          </p:cNvGrpSpPr>
          <p:nvPr/>
        </p:nvGrpSpPr>
        <p:grpSpPr bwMode="auto">
          <a:xfrm>
            <a:off x="3275013" y="1162050"/>
            <a:ext cx="811212" cy="517525"/>
            <a:chOff x="3567" y="684"/>
            <a:chExt cx="511" cy="326"/>
          </a:xfrm>
        </p:grpSpPr>
        <p:sp>
          <p:nvSpPr>
            <p:cNvPr id="8214" name="Text Box 20"/>
            <p:cNvSpPr txBox="1">
              <a:spLocks noChangeArrowheads="1"/>
            </p:cNvSpPr>
            <p:nvPr/>
          </p:nvSpPr>
          <p:spPr bwMode="auto">
            <a:xfrm>
              <a:off x="3658" y="7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CPU</a:t>
              </a:r>
            </a:p>
          </p:txBody>
        </p:sp>
        <p:sp>
          <p:nvSpPr>
            <p:cNvPr id="8215" name="AutoShape 21"/>
            <p:cNvSpPr>
              <a:spLocks/>
            </p:cNvSpPr>
            <p:nvPr/>
          </p:nvSpPr>
          <p:spPr bwMode="auto">
            <a:xfrm>
              <a:off x="3567" y="684"/>
              <a:ext cx="100" cy="326"/>
            </a:xfrm>
            <a:prstGeom prst="rightBrace">
              <a:avLst>
                <a:gd name="adj1" fmla="val 271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434198" name="Group 22"/>
          <p:cNvGrpSpPr>
            <a:grpSpLocks/>
          </p:cNvGrpSpPr>
          <p:nvPr/>
        </p:nvGrpSpPr>
        <p:grpSpPr bwMode="auto">
          <a:xfrm>
            <a:off x="3281363" y="5688013"/>
            <a:ext cx="2233612" cy="517525"/>
            <a:chOff x="3567" y="684"/>
            <a:chExt cx="1407" cy="326"/>
          </a:xfrm>
        </p:grpSpPr>
        <p:sp>
          <p:nvSpPr>
            <p:cNvPr id="8212" name="Text Box 23"/>
            <p:cNvSpPr txBox="1">
              <a:spLocks noChangeArrowheads="1"/>
            </p:cNvSpPr>
            <p:nvPr/>
          </p:nvSpPr>
          <p:spPr bwMode="auto">
            <a:xfrm>
              <a:off x="3658" y="732"/>
              <a:ext cx="1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Computer Screen</a:t>
              </a:r>
            </a:p>
          </p:txBody>
        </p:sp>
        <p:sp>
          <p:nvSpPr>
            <p:cNvPr id="8213" name="AutoShape 24"/>
            <p:cNvSpPr>
              <a:spLocks/>
            </p:cNvSpPr>
            <p:nvPr/>
          </p:nvSpPr>
          <p:spPr bwMode="auto">
            <a:xfrm>
              <a:off x="3567" y="684"/>
              <a:ext cx="100" cy="326"/>
            </a:xfrm>
            <a:prstGeom prst="rightBrace">
              <a:avLst>
                <a:gd name="adj1" fmla="val 271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4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34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34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34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9" grpId="0" animBg="1"/>
      <p:bldP spid="43419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3-D Transformations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matrix stack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order of the transformations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order in which the transformations are executed matters a lot!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Transforming normals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Normals cannot be transformed by the </a:t>
            </a:r>
            <a:r>
              <a:rPr lang="en-US" altLang="en-US" dirty="0" err="1"/>
              <a:t>modelview</a:t>
            </a:r>
            <a:r>
              <a:rPr lang="en-US" altLang="en-US" dirty="0"/>
              <a:t> matrix directly</a:t>
            </a:r>
          </a:p>
          <a:p>
            <a:pPr lvl="1"/>
            <a:r>
              <a:rPr lang="en-US" altLang="en-US" dirty="0"/>
              <a:t>They may no longer be normal to the surface that has been transformed!</a:t>
            </a:r>
          </a:p>
          <a:p>
            <a:r>
              <a:rPr lang="en-US" altLang="en-US" dirty="0"/>
              <a:t>Instead we must multiply normal by the </a:t>
            </a:r>
            <a:r>
              <a:rPr lang="en-US" altLang="en-US" b="1" i="1" dirty="0"/>
              <a:t>inverse transpose</a:t>
            </a:r>
            <a:r>
              <a:rPr lang="en-US" altLang="en-US" dirty="0"/>
              <a:t> of the </a:t>
            </a:r>
            <a:r>
              <a:rPr lang="en-US" altLang="en-US" dirty="0" err="1"/>
              <a:t>modelview</a:t>
            </a:r>
            <a:r>
              <a:rPr lang="en-US" altLang="en-US" dirty="0"/>
              <a:t> matrix</a:t>
            </a:r>
          </a:p>
          <a:p>
            <a:r>
              <a:rPr lang="en-US" altLang="en-US" dirty="0"/>
              <a:t>Derivation…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Transformed vertices are now in eye space</a:t>
            </a:r>
          </a:p>
        </p:txBody>
      </p:sp>
      <p:grpSp>
        <p:nvGrpSpPr>
          <p:cNvPr id="628739" name="Group 3"/>
          <p:cNvGrpSpPr>
            <a:grpSpLocks/>
          </p:cNvGrpSpPr>
          <p:nvPr/>
        </p:nvGrpSpPr>
        <p:grpSpPr bwMode="auto">
          <a:xfrm>
            <a:off x="528638" y="1533525"/>
            <a:ext cx="2309812" cy="3016250"/>
            <a:chOff x="333" y="966"/>
            <a:chExt cx="1455" cy="1900"/>
          </a:xfrm>
        </p:grpSpPr>
        <p:sp>
          <p:nvSpPr>
            <p:cNvPr id="68641" name="Line 4"/>
            <p:cNvSpPr>
              <a:spLocks noChangeShapeType="1"/>
            </p:cNvSpPr>
            <p:nvPr/>
          </p:nvSpPr>
          <p:spPr bwMode="auto">
            <a:xfrm flipV="1">
              <a:off x="555" y="1397"/>
              <a:ext cx="189" cy="1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42" name="Line 5"/>
            <p:cNvSpPr>
              <a:spLocks noChangeShapeType="1"/>
            </p:cNvSpPr>
            <p:nvPr/>
          </p:nvSpPr>
          <p:spPr bwMode="auto">
            <a:xfrm flipV="1">
              <a:off x="552" y="1987"/>
              <a:ext cx="1226" cy="6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43" name="Rectangle 6"/>
            <p:cNvSpPr>
              <a:spLocks noChangeArrowheads="1"/>
            </p:cNvSpPr>
            <p:nvPr/>
          </p:nvSpPr>
          <p:spPr bwMode="auto">
            <a:xfrm rot="1382693">
              <a:off x="811" y="1778"/>
              <a:ext cx="125" cy="12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8644" name="Rectangle 7"/>
            <p:cNvSpPr>
              <a:spLocks noChangeArrowheads="1"/>
            </p:cNvSpPr>
            <p:nvPr/>
          </p:nvSpPr>
          <p:spPr bwMode="auto">
            <a:xfrm rot="-743307">
              <a:off x="1225" y="1868"/>
              <a:ext cx="238" cy="1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8645" name="Oval 8"/>
            <p:cNvSpPr>
              <a:spLocks noChangeArrowheads="1"/>
            </p:cNvSpPr>
            <p:nvPr/>
          </p:nvSpPr>
          <p:spPr bwMode="auto">
            <a:xfrm>
              <a:off x="1131" y="1542"/>
              <a:ext cx="128" cy="12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8646" name="AutoShape 9"/>
            <p:cNvSpPr>
              <a:spLocks noChangeArrowheads="1"/>
            </p:cNvSpPr>
            <p:nvPr/>
          </p:nvSpPr>
          <p:spPr bwMode="auto">
            <a:xfrm rot="4883061">
              <a:off x="822" y="2145"/>
              <a:ext cx="138" cy="202"/>
            </a:xfrm>
            <a:prstGeom prst="triangle">
              <a:avLst>
                <a:gd name="adj" fmla="val 50000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8647" name="Text Box 10"/>
            <p:cNvSpPr txBox="1">
              <a:spLocks noChangeArrowheads="1"/>
            </p:cNvSpPr>
            <p:nvPr/>
          </p:nvSpPr>
          <p:spPr bwMode="auto">
            <a:xfrm>
              <a:off x="574" y="966"/>
              <a:ext cx="8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world space</a:t>
              </a:r>
            </a:p>
          </p:txBody>
        </p:sp>
        <p:sp>
          <p:nvSpPr>
            <p:cNvPr id="68648" name="Line 11"/>
            <p:cNvSpPr>
              <a:spLocks noChangeShapeType="1"/>
            </p:cNvSpPr>
            <p:nvPr/>
          </p:nvSpPr>
          <p:spPr bwMode="auto">
            <a:xfrm>
              <a:off x="993" y="1411"/>
              <a:ext cx="0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49" name="Line 12"/>
            <p:cNvSpPr>
              <a:spLocks noChangeShapeType="1"/>
            </p:cNvSpPr>
            <p:nvPr/>
          </p:nvSpPr>
          <p:spPr bwMode="auto">
            <a:xfrm rot="-5400000">
              <a:off x="1060" y="1393"/>
              <a:ext cx="1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0" name="Text Box 13"/>
            <p:cNvSpPr txBox="1">
              <a:spLocks noChangeArrowheads="1"/>
            </p:cNvSpPr>
            <p:nvPr/>
          </p:nvSpPr>
          <p:spPr bwMode="auto">
            <a:xfrm>
              <a:off x="1623" y="2080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x</a:t>
              </a:r>
            </a:p>
          </p:txBody>
        </p:sp>
        <p:sp>
          <p:nvSpPr>
            <p:cNvPr id="68651" name="Text Box 14"/>
            <p:cNvSpPr txBox="1">
              <a:spLocks noChangeArrowheads="1"/>
            </p:cNvSpPr>
            <p:nvPr/>
          </p:nvSpPr>
          <p:spPr bwMode="auto">
            <a:xfrm>
              <a:off x="967" y="1372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y</a:t>
              </a:r>
            </a:p>
          </p:txBody>
        </p:sp>
        <p:sp>
          <p:nvSpPr>
            <p:cNvPr id="68652" name="Oval 15"/>
            <p:cNvSpPr>
              <a:spLocks noChangeArrowheads="1"/>
            </p:cNvSpPr>
            <p:nvPr/>
          </p:nvSpPr>
          <p:spPr bwMode="auto">
            <a:xfrm>
              <a:off x="525" y="2573"/>
              <a:ext cx="56" cy="56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28752" name="Group 16"/>
          <p:cNvGrpSpPr>
            <a:grpSpLocks/>
          </p:cNvGrpSpPr>
          <p:nvPr/>
        </p:nvGrpSpPr>
        <p:grpSpPr bwMode="auto">
          <a:xfrm>
            <a:off x="3402013" y="1455738"/>
            <a:ext cx="2994025" cy="3097212"/>
            <a:chOff x="2143" y="917"/>
            <a:chExt cx="1886" cy="1951"/>
          </a:xfrm>
        </p:grpSpPr>
        <p:grpSp>
          <p:nvGrpSpPr>
            <p:cNvPr id="68628" name="Group 17"/>
            <p:cNvGrpSpPr>
              <a:grpSpLocks/>
            </p:cNvGrpSpPr>
            <p:nvPr/>
          </p:nvGrpSpPr>
          <p:grpSpPr bwMode="auto">
            <a:xfrm>
              <a:off x="2776" y="917"/>
              <a:ext cx="1253" cy="1232"/>
              <a:chOff x="3249" y="1416"/>
              <a:chExt cx="1253" cy="1232"/>
            </a:xfrm>
          </p:grpSpPr>
          <p:sp>
            <p:nvSpPr>
              <p:cNvPr id="68634" name="Oval 18"/>
              <p:cNvSpPr>
                <a:spLocks noChangeArrowheads="1"/>
              </p:cNvSpPr>
              <p:nvPr/>
            </p:nvSpPr>
            <p:spPr bwMode="auto">
              <a:xfrm>
                <a:off x="3249" y="2592"/>
                <a:ext cx="56" cy="56"/>
              </a:xfrm>
              <a:prstGeom prst="ellipse">
                <a:avLst/>
              </a:prstGeom>
              <a:solidFill>
                <a:srgbClr val="F8F8F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35" name="Line 19"/>
              <p:cNvSpPr>
                <a:spLocks noChangeShapeType="1"/>
              </p:cNvSpPr>
              <p:nvPr/>
            </p:nvSpPr>
            <p:spPr bwMode="auto">
              <a:xfrm flipV="1">
                <a:off x="3279" y="1416"/>
                <a:ext cx="189" cy="1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36" name="Line 20"/>
              <p:cNvSpPr>
                <a:spLocks noChangeShapeType="1"/>
              </p:cNvSpPr>
              <p:nvPr/>
            </p:nvSpPr>
            <p:spPr bwMode="auto">
              <a:xfrm flipV="1">
                <a:off x="3276" y="2006"/>
                <a:ext cx="1226" cy="6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37" name="Rectangle 21"/>
              <p:cNvSpPr>
                <a:spLocks noChangeArrowheads="1"/>
              </p:cNvSpPr>
              <p:nvPr/>
            </p:nvSpPr>
            <p:spPr bwMode="auto">
              <a:xfrm rot="1382693">
                <a:off x="3535" y="1797"/>
                <a:ext cx="125" cy="12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38" name="Rectangle 22"/>
              <p:cNvSpPr>
                <a:spLocks noChangeArrowheads="1"/>
              </p:cNvSpPr>
              <p:nvPr/>
            </p:nvSpPr>
            <p:spPr bwMode="auto">
              <a:xfrm rot="-743307">
                <a:off x="3949" y="1887"/>
                <a:ext cx="238" cy="125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39" name="Oval 23"/>
              <p:cNvSpPr>
                <a:spLocks noChangeArrowheads="1"/>
              </p:cNvSpPr>
              <p:nvPr/>
            </p:nvSpPr>
            <p:spPr bwMode="auto">
              <a:xfrm>
                <a:off x="3855" y="1561"/>
                <a:ext cx="128" cy="128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40" name="AutoShape 24"/>
              <p:cNvSpPr>
                <a:spLocks noChangeArrowheads="1"/>
              </p:cNvSpPr>
              <p:nvPr/>
            </p:nvSpPr>
            <p:spPr bwMode="auto">
              <a:xfrm rot="4883061">
                <a:off x="3546" y="2164"/>
                <a:ext cx="138" cy="202"/>
              </a:xfrm>
              <a:prstGeom prst="triangle">
                <a:avLst>
                  <a:gd name="adj" fmla="val 50000"/>
                </a:avLst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68629" name="Line 25"/>
            <p:cNvSpPr>
              <a:spLocks noChangeShapeType="1"/>
            </p:cNvSpPr>
            <p:nvPr/>
          </p:nvSpPr>
          <p:spPr bwMode="auto">
            <a:xfrm>
              <a:off x="2803" y="1413"/>
              <a:ext cx="0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6"/>
            <p:cNvSpPr>
              <a:spLocks noChangeShapeType="1"/>
            </p:cNvSpPr>
            <p:nvPr/>
          </p:nvSpPr>
          <p:spPr bwMode="auto">
            <a:xfrm rot="-5400000">
              <a:off x="2870" y="1395"/>
              <a:ext cx="1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3433" y="2082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x</a:t>
              </a: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2781" y="1357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y</a:t>
              </a:r>
            </a:p>
          </p:txBody>
        </p:sp>
        <p:sp>
          <p:nvSpPr>
            <p:cNvPr id="68633" name="Oval 29"/>
            <p:cNvSpPr>
              <a:spLocks noChangeArrowheads="1"/>
            </p:cNvSpPr>
            <p:nvPr/>
          </p:nvSpPr>
          <p:spPr bwMode="auto">
            <a:xfrm>
              <a:off x="2776" y="2093"/>
              <a:ext cx="56" cy="56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28766" name="Group 30"/>
          <p:cNvGrpSpPr>
            <a:grpSpLocks/>
          </p:cNvGrpSpPr>
          <p:nvPr/>
        </p:nvGrpSpPr>
        <p:grpSpPr bwMode="auto">
          <a:xfrm>
            <a:off x="6281738" y="1093788"/>
            <a:ext cx="2309812" cy="3495675"/>
            <a:chOff x="3957" y="689"/>
            <a:chExt cx="1455" cy="2202"/>
          </a:xfrm>
        </p:grpSpPr>
        <p:sp>
          <p:nvSpPr>
            <p:cNvPr id="68615" name="Line 31"/>
            <p:cNvSpPr>
              <a:spLocks noChangeShapeType="1"/>
            </p:cNvSpPr>
            <p:nvPr/>
          </p:nvSpPr>
          <p:spPr bwMode="auto">
            <a:xfrm>
              <a:off x="4617" y="1421"/>
              <a:ext cx="0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32"/>
            <p:cNvSpPr>
              <a:spLocks noChangeShapeType="1"/>
            </p:cNvSpPr>
            <p:nvPr/>
          </p:nvSpPr>
          <p:spPr bwMode="auto">
            <a:xfrm rot="-5400000">
              <a:off x="4684" y="1403"/>
              <a:ext cx="1" cy="1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617" name="Group 33"/>
            <p:cNvGrpSpPr>
              <a:grpSpLocks/>
            </p:cNvGrpSpPr>
            <p:nvPr/>
          </p:nvGrpSpPr>
          <p:grpSpPr bwMode="auto">
            <a:xfrm rot="-2179809">
              <a:off x="4124" y="689"/>
              <a:ext cx="1253" cy="1232"/>
              <a:chOff x="3249" y="1416"/>
              <a:chExt cx="1253" cy="1232"/>
            </a:xfrm>
          </p:grpSpPr>
          <p:sp>
            <p:nvSpPr>
              <p:cNvPr id="68621" name="Oval 34"/>
              <p:cNvSpPr>
                <a:spLocks noChangeArrowheads="1"/>
              </p:cNvSpPr>
              <p:nvPr/>
            </p:nvSpPr>
            <p:spPr bwMode="auto">
              <a:xfrm>
                <a:off x="3249" y="2592"/>
                <a:ext cx="56" cy="56"/>
              </a:xfrm>
              <a:prstGeom prst="ellipse">
                <a:avLst/>
              </a:prstGeom>
              <a:solidFill>
                <a:srgbClr val="F8F8F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22" name="Line 35"/>
              <p:cNvSpPr>
                <a:spLocks noChangeShapeType="1"/>
              </p:cNvSpPr>
              <p:nvPr/>
            </p:nvSpPr>
            <p:spPr bwMode="auto">
              <a:xfrm flipV="1">
                <a:off x="3279" y="1416"/>
                <a:ext cx="189" cy="1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23" name="Line 36"/>
              <p:cNvSpPr>
                <a:spLocks noChangeShapeType="1"/>
              </p:cNvSpPr>
              <p:nvPr/>
            </p:nvSpPr>
            <p:spPr bwMode="auto">
              <a:xfrm flipV="1">
                <a:off x="3276" y="2006"/>
                <a:ext cx="1226" cy="6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24" name="Rectangle 37"/>
              <p:cNvSpPr>
                <a:spLocks noChangeArrowheads="1"/>
              </p:cNvSpPr>
              <p:nvPr/>
            </p:nvSpPr>
            <p:spPr bwMode="auto">
              <a:xfrm rot="1382693">
                <a:off x="3535" y="1797"/>
                <a:ext cx="125" cy="12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25" name="Rectangle 38"/>
              <p:cNvSpPr>
                <a:spLocks noChangeArrowheads="1"/>
              </p:cNvSpPr>
              <p:nvPr/>
            </p:nvSpPr>
            <p:spPr bwMode="auto">
              <a:xfrm rot="-743307">
                <a:off x="3949" y="1887"/>
                <a:ext cx="238" cy="125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26" name="Oval 39"/>
              <p:cNvSpPr>
                <a:spLocks noChangeArrowheads="1"/>
              </p:cNvSpPr>
              <p:nvPr/>
            </p:nvSpPr>
            <p:spPr bwMode="auto">
              <a:xfrm>
                <a:off x="3855" y="1561"/>
                <a:ext cx="128" cy="128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627" name="AutoShape 40"/>
              <p:cNvSpPr>
                <a:spLocks noChangeArrowheads="1"/>
              </p:cNvSpPr>
              <p:nvPr/>
            </p:nvSpPr>
            <p:spPr bwMode="auto">
              <a:xfrm rot="4883061">
                <a:off x="3546" y="2164"/>
                <a:ext cx="138" cy="202"/>
              </a:xfrm>
              <a:prstGeom prst="triangle">
                <a:avLst>
                  <a:gd name="adj" fmla="val 50000"/>
                </a:avLst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Font typeface="Wingdings" pitchFamily="2" charset="2"/>
                  <a:buChar char="§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68618" name="Text Box 41"/>
            <p:cNvSpPr txBox="1">
              <a:spLocks noChangeArrowheads="1"/>
            </p:cNvSpPr>
            <p:nvPr/>
          </p:nvSpPr>
          <p:spPr bwMode="auto">
            <a:xfrm>
              <a:off x="5247" y="2090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x</a:t>
              </a:r>
            </a:p>
          </p:txBody>
        </p:sp>
        <p:sp>
          <p:nvSpPr>
            <p:cNvPr id="68619" name="Text Box 42"/>
            <p:cNvSpPr txBox="1">
              <a:spLocks noChangeArrowheads="1"/>
            </p:cNvSpPr>
            <p:nvPr/>
          </p:nvSpPr>
          <p:spPr bwMode="auto">
            <a:xfrm>
              <a:off x="4603" y="2718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z</a:t>
              </a:r>
            </a:p>
          </p:txBody>
        </p:sp>
        <p:sp>
          <p:nvSpPr>
            <p:cNvPr id="68620" name="Oval 43"/>
            <p:cNvSpPr>
              <a:spLocks noChangeArrowheads="1"/>
            </p:cNvSpPr>
            <p:nvPr/>
          </p:nvSpPr>
          <p:spPr bwMode="auto">
            <a:xfrm>
              <a:off x="4590" y="2104"/>
              <a:ext cx="56" cy="56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28780" name="Text Box 44"/>
          <p:cNvSpPr txBox="1">
            <a:spLocks noChangeArrowheads="1"/>
          </p:cNvSpPr>
          <p:nvPr/>
        </p:nvSpPr>
        <p:spPr bwMode="auto">
          <a:xfrm>
            <a:off x="6713538" y="4710113"/>
            <a:ext cx="1225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eye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7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34975" y="2497138"/>
            <a:ext cx="82343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Projection transformations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Projection transformation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goal is to map a chunk of volume in eye space to the </a:t>
            </a:r>
            <a:r>
              <a:rPr lang="en-US" altLang="en-US" b="1" i="1"/>
              <a:t>canonical view volume</a:t>
            </a:r>
            <a:r>
              <a:rPr lang="en-US" altLang="en-US"/>
              <a:t>, defined by the axis-aligned cube with sides at +/- 1</a:t>
            </a:r>
          </a:p>
        </p:txBody>
      </p:sp>
      <p:sp>
        <p:nvSpPr>
          <p:cNvPr id="70660" name="AutoShape 4"/>
          <p:cNvSpPr>
            <a:spLocks noChangeArrowheads="1"/>
          </p:cNvSpPr>
          <p:nvPr/>
        </p:nvSpPr>
        <p:spPr bwMode="auto">
          <a:xfrm>
            <a:off x="3762375" y="3594100"/>
            <a:ext cx="1350963" cy="1350963"/>
          </a:xfrm>
          <a:prstGeom prst="cube">
            <a:avLst>
              <a:gd name="adj" fmla="val 25000"/>
            </a:avLst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V="1">
            <a:off x="4414838" y="3189288"/>
            <a:ext cx="0" cy="566737"/>
          </a:xfrm>
          <a:prstGeom prst="line">
            <a:avLst/>
          </a:prstGeom>
          <a:noFill/>
          <a:ln w="4445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 rot="5400000" flipV="1">
            <a:off x="5271294" y="3964781"/>
            <a:ext cx="0" cy="630238"/>
          </a:xfrm>
          <a:prstGeom prst="line">
            <a:avLst/>
          </a:prstGeom>
          <a:noFill/>
          <a:ln w="4445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rot="13500000" flipV="1">
            <a:off x="3994150" y="4325938"/>
            <a:ext cx="0" cy="773112"/>
          </a:xfrm>
          <a:prstGeom prst="line">
            <a:avLst/>
          </a:prstGeom>
          <a:noFill/>
          <a:ln w="4445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H="1">
            <a:off x="3395663" y="4279900"/>
            <a:ext cx="347662" cy="0"/>
          </a:xfrm>
          <a:prstGeom prst="line">
            <a:avLst/>
          </a:prstGeom>
          <a:noFill/>
          <a:ln w="444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H="1">
            <a:off x="4408488" y="4972050"/>
            <a:ext cx="1587" cy="292100"/>
          </a:xfrm>
          <a:prstGeom prst="line">
            <a:avLst/>
          </a:prstGeom>
          <a:noFill/>
          <a:ln w="444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4349750" y="3565525"/>
            <a:ext cx="3286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/>
              <a:t>+1</a:t>
            </a:r>
          </a:p>
        </p:txBody>
      </p:sp>
      <p:sp>
        <p:nvSpPr>
          <p:cNvPr id="70667" name="Text Box 11"/>
          <p:cNvSpPr txBox="1">
            <a:spLocks noChangeArrowheads="1"/>
          </p:cNvSpPr>
          <p:nvPr/>
        </p:nvSpPr>
        <p:spPr bwMode="auto">
          <a:xfrm>
            <a:off x="4800600" y="4259263"/>
            <a:ext cx="3286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/>
              <a:t>+1</a:t>
            </a:r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4097338" y="4459288"/>
            <a:ext cx="3286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/>
              <a:t>+1</a:t>
            </a:r>
          </a:p>
        </p:txBody>
      </p:sp>
      <p:sp>
        <p:nvSpPr>
          <p:cNvPr id="70669" name="Text Box 13"/>
          <p:cNvSpPr txBox="1">
            <a:spLocks noChangeArrowheads="1"/>
          </p:cNvSpPr>
          <p:nvPr/>
        </p:nvSpPr>
        <p:spPr bwMode="auto">
          <a:xfrm>
            <a:off x="4191000" y="3281363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 i="1"/>
              <a:t>y</a:t>
            </a:r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5237163" y="4038600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 i="1"/>
              <a:t>x</a:t>
            </a:r>
          </a:p>
        </p:txBody>
      </p:sp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3871913" y="4700588"/>
            <a:ext cx="247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000" i="1"/>
              <a:t>z</a:t>
            </a:r>
          </a:p>
        </p:txBody>
      </p:sp>
      <p:sp>
        <p:nvSpPr>
          <p:cNvPr id="70672" name="Text Box 16"/>
          <p:cNvSpPr txBox="1">
            <a:spLocks noChangeArrowheads="1"/>
          </p:cNvSpPr>
          <p:nvPr/>
        </p:nvSpPr>
        <p:spPr bwMode="auto">
          <a:xfrm>
            <a:off x="3254375" y="5360988"/>
            <a:ext cx="247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canonical view volume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Projections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There are two main kinds of projective transformations:</a:t>
            </a:r>
          </a:p>
          <a:p>
            <a:pPr lvl="1"/>
            <a:r>
              <a:rPr lang="en-US" altLang="en-US" dirty="0"/>
              <a:t>Orthographic</a:t>
            </a:r>
          </a:p>
          <a:p>
            <a:pPr lvl="1"/>
            <a:r>
              <a:rPr lang="en-US" altLang="en-US" dirty="0"/>
              <a:t>Perspective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Orthographic projection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Often used in CAD</a:t>
            </a:r>
          </a:p>
        </p:txBody>
      </p:sp>
      <p:pic>
        <p:nvPicPr>
          <p:cNvPr id="72708" name="Picture 4" descr="ortho_c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708150"/>
            <a:ext cx="3836987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Orthographic projection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Derivation of the orthographic projection matrix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There are many versions of the 3-D real-time rendering pipeline</a:t>
            </a:r>
          </a:p>
          <a:p>
            <a:r>
              <a:rPr lang="en-US" altLang="en-US"/>
              <a:t>We’re just using one that suits our needs for this class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 projection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Orthographic projection did not depict the scene as perceived by an individual</a:t>
            </a:r>
          </a:p>
          <a:p>
            <a:r>
              <a:rPr lang="en-US" altLang="en-US"/>
              <a:t>The Renaissance introduced a new way of thinking: the power of the individual</a:t>
            </a:r>
          </a:p>
          <a:p>
            <a:r>
              <a:rPr lang="en-US" altLang="en-US"/>
              <a:t>Desire to represent the world as experienced by an individual, not an all-seeing god. </a:t>
            </a:r>
          </a:p>
          <a:p>
            <a:r>
              <a:rPr lang="en-US" altLang="en-US"/>
              <a:t>Missing in much of the artwork that was not influenced by the Renaissance…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Eastern art at the time of the renaissance</a:t>
            </a:r>
          </a:p>
        </p:txBody>
      </p:sp>
      <p:pic>
        <p:nvPicPr>
          <p:cNvPr id="75779" name="Picture 3" descr="Battle with the Hazars, from the Baburna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t="9404" r="12526" b="9215"/>
          <a:stretch>
            <a:fillRect/>
          </a:stretch>
        </p:blipFill>
        <p:spPr bwMode="auto">
          <a:xfrm>
            <a:off x="3062288" y="1150938"/>
            <a:ext cx="304165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4649788" y="6156325"/>
            <a:ext cx="1660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Baburnama</a:t>
            </a:r>
            <a:r>
              <a:rPr lang="en-US" altLang="en-US" sz="1400"/>
              <a:t> (1530)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Development of perspective projection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During the Renaissance, perspective projection came about as a way of representing the individual’s view point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Last Supper</a:t>
            </a:r>
          </a:p>
        </p:txBody>
      </p:sp>
      <p:pic>
        <p:nvPicPr>
          <p:cNvPr id="77827" name="Picture 3" descr="909-Last-Supper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365250"/>
            <a:ext cx="7673975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7300" name="Line 4"/>
          <p:cNvSpPr>
            <a:spLocks noChangeShapeType="1"/>
          </p:cNvSpPr>
          <p:nvPr/>
        </p:nvSpPr>
        <p:spPr bwMode="auto">
          <a:xfrm>
            <a:off x="650875" y="1398588"/>
            <a:ext cx="4194175" cy="21018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7301" name="Line 5"/>
          <p:cNvSpPr>
            <a:spLocks noChangeShapeType="1"/>
          </p:cNvSpPr>
          <p:nvPr/>
        </p:nvSpPr>
        <p:spPr bwMode="auto">
          <a:xfrm flipV="1">
            <a:off x="3910013" y="1265238"/>
            <a:ext cx="4760912" cy="23510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7302" name="Line 6"/>
          <p:cNvSpPr>
            <a:spLocks noChangeShapeType="1"/>
          </p:cNvSpPr>
          <p:nvPr/>
        </p:nvSpPr>
        <p:spPr bwMode="auto">
          <a:xfrm flipV="1">
            <a:off x="4340225" y="1144588"/>
            <a:ext cx="1627188" cy="24066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7303" name="Oval 7"/>
          <p:cNvSpPr>
            <a:spLocks noChangeArrowheads="1"/>
          </p:cNvSpPr>
          <p:nvPr/>
        </p:nvSpPr>
        <p:spPr bwMode="auto">
          <a:xfrm>
            <a:off x="4449763" y="3279775"/>
            <a:ext cx="88900" cy="889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4260850" y="5589588"/>
            <a:ext cx="4211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i="1"/>
              <a:t>The Last Supper</a:t>
            </a:r>
            <a:r>
              <a:rPr lang="en-US" altLang="en-US" sz="1400"/>
              <a:t> - Leonardo DaVinci (1495 – 1498)</a:t>
            </a:r>
          </a:p>
        </p:txBody>
      </p:sp>
      <p:sp>
        <p:nvSpPr>
          <p:cNvPr id="567305" name="Line 9"/>
          <p:cNvSpPr>
            <a:spLocks noChangeShapeType="1"/>
          </p:cNvSpPr>
          <p:nvPr/>
        </p:nvSpPr>
        <p:spPr bwMode="auto">
          <a:xfrm>
            <a:off x="4394200" y="3297238"/>
            <a:ext cx="3810000" cy="10048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6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56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56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0"/>
                                        <p:tgtEl>
                                          <p:spTgt spid="56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  <p:bldP spid="567301" grpId="0" animBg="1"/>
      <p:bldP spid="567302" grpId="0" animBg="1"/>
      <p:bldP spid="567303" grpId="0" animBg="1"/>
      <p:bldP spid="56730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 Projection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Derivation of perspective matrix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 the end of the vertex stage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At this point, if we haven’t done the perspective divide the vertices are in clip-space coordinates</a:t>
            </a:r>
          </a:p>
          <a:p>
            <a:r>
              <a:rPr lang="en-US" altLang="en-US"/>
              <a:t>Now we move into the next stage, which sets up the triangles for rasterization and generates the fragments for each triangle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396875" y="2497138"/>
            <a:ext cx="83502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Clipping and Rasterization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graphics pipeline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448050" y="1158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Application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3438525" y="1920875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Command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3448050" y="2659063"/>
            <a:ext cx="2251075" cy="4984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Vertex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3435350" y="3417888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Rasterization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3440113" y="41656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Fragment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3436938" y="492125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Framebuffer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3440113" y="5702300"/>
            <a:ext cx="2251075" cy="498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Display</a:t>
            </a:r>
          </a:p>
        </p:txBody>
      </p:sp>
      <p:sp>
        <p:nvSpPr>
          <p:cNvPr id="81930" name="Line 10"/>
          <p:cNvSpPr>
            <a:spLocks noChangeShapeType="1"/>
          </p:cNvSpPr>
          <p:nvPr/>
        </p:nvSpPr>
        <p:spPr bwMode="auto">
          <a:xfrm>
            <a:off x="4568825" y="166846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>
            <a:off x="4562475" y="2441575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>
            <a:off x="4564063" y="31686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4564063" y="3917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564063" y="4679950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4562475" y="5446713"/>
            <a:ext cx="0" cy="23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Clipping algorithm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Naïve: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Do it while rasterizing!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Rasterize the entire triangle, reject the fragment if it is outside the window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This is essentially scissoring, which we will talk about later…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You waste a lot of time rasterizing fragments that don’t end up in the screen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Also, you will incorrectly rasterize things that are behind the viewer, because those will appear in front of the viewer after the perspective divide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Clipping after perspective divide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Demonstration of the problems that occur 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784225"/>
            <a:ext cx="8940800" cy="1587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22363" y="1570038"/>
            <a:ext cx="6894512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/>
              <a:t>A Quick Overview of the Real-time Rendering Pipeline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Clipping algorithm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More sophisticated:</a:t>
            </a:r>
          </a:p>
          <a:p>
            <a:pPr lvl="1"/>
            <a:r>
              <a:rPr lang="en-US" altLang="en-US"/>
              <a:t>We need to clip </a:t>
            </a:r>
            <a:r>
              <a:rPr lang="en-US" altLang="en-US" b="1" i="1"/>
              <a:t>before</a:t>
            </a:r>
            <a:r>
              <a:rPr lang="en-US" altLang="en-US"/>
              <a:t> we perform the perspective divide (in clip-space)</a:t>
            </a:r>
          </a:p>
          <a:p>
            <a:pPr lvl="1"/>
            <a:r>
              <a:rPr lang="en-US" altLang="en-US"/>
              <a:t>Variation of Sutherland-Hodgman polygon clipping algorithm</a:t>
            </a:r>
          </a:p>
          <a:p>
            <a:pPr lvl="1"/>
            <a:r>
              <a:rPr lang="en-US" altLang="en-US"/>
              <a:t>Clip triangle against each edge in turn to create new triangles.</a:t>
            </a:r>
          </a:p>
          <a:p>
            <a:pPr lvl="1"/>
            <a:r>
              <a:rPr lang="en-US" altLang="en-US"/>
              <a:t>Clip these against other edges…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Equations for clipping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to clip before the homogenous divide</a:t>
            </a:r>
          </a:p>
          <a:p>
            <a:r>
              <a:rPr lang="en-US" altLang="en-US" dirty="0"/>
              <a:t>Derivation…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16" name="Freeform 4"/>
          <p:cNvSpPr>
            <a:spLocks/>
          </p:cNvSpPr>
          <p:nvPr/>
        </p:nvSpPr>
        <p:spPr bwMode="auto">
          <a:xfrm>
            <a:off x="4673600" y="2219325"/>
            <a:ext cx="3341688" cy="2133600"/>
          </a:xfrm>
          <a:custGeom>
            <a:avLst/>
            <a:gdLst>
              <a:gd name="T0" fmla="*/ 1953122180 w 2105"/>
              <a:gd name="T1" fmla="*/ 0 h 1344"/>
              <a:gd name="T2" fmla="*/ 0 w 2105"/>
              <a:gd name="T3" fmla="*/ 2147483647 h 1344"/>
              <a:gd name="T4" fmla="*/ 2147483647 w 2105"/>
              <a:gd name="T5" fmla="*/ 1426408438 h 1344"/>
              <a:gd name="T6" fmla="*/ 1953122180 w 2105"/>
              <a:gd name="T7" fmla="*/ 0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5" h="1344">
                <a:moveTo>
                  <a:pt x="775" y="0"/>
                </a:moveTo>
                <a:lnTo>
                  <a:pt x="0" y="1344"/>
                </a:lnTo>
                <a:lnTo>
                  <a:pt x="2105" y="566"/>
                </a:lnTo>
                <a:lnTo>
                  <a:pt x="775" y="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18" name="Freeform 6"/>
          <p:cNvSpPr>
            <a:spLocks/>
          </p:cNvSpPr>
          <p:nvPr/>
        </p:nvSpPr>
        <p:spPr bwMode="auto">
          <a:xfrm>
            <a:off x="5902325" y="2217738"/>
            <a:ext cx="996950" cy="1323975"/>
          </a:xfrm>
          <a:custGeom>
            <a:avLst/>
            <a:gdLst>
              <a:gd name="T0" fmla="*/ 1582658125 w 628"/>
              <a:gd name="T1" fmla="*/ 667842200 h 834"/>
              <a:gd name="T2" fmla="*/ 0 w 628"/>
              <a:gd name="T3" fmla="*/ 0 h 834"/>
              <a:gd name="T4" fmla="*/ 1559977513 w 628"/>
              <a:gd name="T5" fmla="*/ 2101810313 h 834"/>
              <a:gd name="T6" fmla="*/ 1582658125 w 628"/>
              <a:gd name="T7" fmla="*/ 667842200 h 8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8" h="834">
                <a:moveTo>
                  <a:pt x="628" y="265"/>
                </a:moveTo>
                <a:lnTo>
                  <a:pt x="0" y="0"/>
                </a:lnTo>
                <a:lnTo>
                  <a:pt x="619" y="834"/>
                </a:lnTo>
                <a:lnTo>
                  <a:pt x="628" y="265"/>
                </a:lnTo>
                <a:close/>
              </a:path>
            </a:pathLst>
          </a:custGeom>
          <a:solidFill>
            <a:srgbClr val="FF9900"/>
          </a:solidFill>
          <a:ln w="317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6519" name="Freeform 7"/>
          <p:cNvSpPr>
            <a:spLocks/>
          </p:cNvSpPr>
          <p:nvPr/>
        </p:nvSpPr>
        <p:spPr bwMode="auto">
          <a:xfrm>
            <a:off x="4676775" y="2212975"/>
            <a:ext cx="2208213" cy="2133600"/>
          </a:xfrm>
          <a:custGeom>
            <a:avLst/>
            <a:gdLst>
              <a:gd name="T0" fmla="*/ 2147483647 w 1391"/>
              <a:gd name="T1" fmla="*/ 2109371575 h 1344"/>
              <a:gd name="T2" fmla="*/ 1945561066 w 1391"/>
              <a:gd name="T3" fmla="*/ 0 h 1344"/>
              <a:gd name="T4" fmla="*/ 0 w 1391"/>
              <a:gd name="T5" fmla="*/ 2147483647 h 1344"/>
              <a:gd name="T6" fmla="*/ 2147483647 w 1391"/>
              <a:gd name="T7" fmla="*/ 2109371575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91" h="1344">
                <a:moveTo>
                  <a:pt x="1391" y="837"/>
                </a:moveTo>
                <a:lnTo>
                  <a:pt x="772" y="0"/>
                </a:lnTo>
                <a:lnTo>
                  <a:pt x="0" y="1344"/>
                </a:lnTo>
                <a:lnTo>
                  <a:pt x="1391" y="837"/>
                </a:lnTo>
                <a:close/>
              </a:path>
            </a:pathLst>
          </a:custGeom>
          <a:solidFill>
            <a:srgbClr val="99CC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6520" name="Freeform 8"/>
          <p:cNvSpPr>
            <a:spLocks/>
          </p:cNvSpPr>
          <p:nvPr/>
        </p:nvSpPr>
        <p:spPr bwMode="auto">
          <a:xfrm>
            <a:off x="4668838" y="2219325"/>
            <a:ext cx="3341687" cy="2133600"/>
          </a:xfrm>
          <a:custGeom>
            <a:avLst/>
            <a:gdLst>
              <a:gd name="T0" fmla="*/ 1953120008 w 2105"/>
              <a:gd name="T1" fmla="*/ 0 h 1344"/>
              <a:gd name="T2" fmla="*/ 0 w 2105"/>
              <a:gd name="T3" fmla="*/ 2147483647 h 1344"/>
              <a:gd name="T4" fmla="*/ 2147483647 w 2105"/>
              <a:gd name="T5" fmla="*/ 1426408438 h 1344"/>
              <a:gd name="T6" fmla="*/ 1953120008 w 2105"/>
              <a:gd name="T7" fmla="*/ 0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5" h="1344">
                <a:moveTo>
                  <a:pt x="775" y="0"/>
                </a:moveTo>
                <a:lnTo>
                  <a:pt x="0" y="1344"/>
                </a:lnTo>
                <a:lnTo>
                  <a:pt x="2105" y="566"/>
                </a:lnTo>
                <a:lnTo>
                  <a:pt x="775" y="0"/>
                </a:ln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6521" name="Oval 9"/>
          <p:cNvSpPr>
            <a:spLocks noChangeArrowheads="1"/>
          </p:cNvSpPr>
          <p:nvPr/>
        </p:nvSpPr>
        <p:spPr bwMode="auto">
          <a:xfrm>
            <a:off x="7950200" y="3052763"/>
            <a:ext cx="109538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22" name="Oval 10"/>
          <p:cNvSpPr>
            <a:spLocks noChangeArrowheads="1"/>
          </p:cNvSpPr>
          <p:nvPr/>
        </p:nvSpPr>
        <p:spPr bwMode="auto">
          <a:xfrm>
            <a:off x="4624388" y="429418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23" name="Oval 11"/>
          <p:cNvSpPr>
            <a:spLocks noChangeArrowheads="1"/>
          </p:cNvSpPr>
          <p:nvPr/>
        </p:nvSpPr>
        <p:spPr bwMode="auto">
          <a:xfrm>
            <a:off x="5848350" y="2165350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576524" name="Rectangle 12"/>
          <p:cNvSpPr>
            <a:spLocks noChangeArrowheads="1"/>
          </p:cNvSpPr>
          <p:nvPr/>
        </p:nvSpPr>
        <p:spPr bwMode="auto">
          <a:xfrm>
            <a:off x="6910388" y="1455738"/>
            <a:ext cx="1487487" cy="26797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25" name="Line 13"/>
          <p:cNvSpPr>
            <a:spLocks noChangeShapeType="1"/>
          </p:cNvSpPr>
          <p:nvPr/>
        </p:nvSpPr>
        <p:spPr bwMode="auto">
          <a:xfrm>
            <a:off x="6894513" y="1281113"/>
            <a:ext cx="0" cy="4287837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6526" name="Oval 14"/>
          <p:cNvSpPr>
            <a:spLocks noChangeArrowheads="1"/>
          </p:cNvSpPr>
          <p:nvPr/>
        </p:nvSpPr>
        <p:spPr bwMode="auto">
          <a:xfrm>
            <a:off x="6837363" y="2590800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6527" name="Oval 15"/>
          <p:cNvSpPr>
            <a:spLocks noChangeArrowheads="1"/>
          </p:cNvSpPr>
          <p:nvPr/>
        </p:nvSpPr>
        <p:spPr bwMode="auto">
          <a:xfrm>
            <a:off x="6831013" y="348932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6" grpId="0" animBg="1"/>
      <p:bldP spid="576518" grpId="0" animBg="1"/>
      <p:bldP spid="576519" grpId="0" animBg="1"/>
      <p:bldP spid="576520" grpId="0" animBg="1"/>
      <p:bldP spid="576521" grpId="0" animBg="1"/>
      <p:bldP spid="576522" grpId="0" animBg="1"/>
      <p:bldP spid="576523" grpId="0" animBg="1"/>
      <p:bldP spid="576524" grpId="0" animBg="1"/>
      <p:bldP spid="576525" grpId="0" animBg="1"/>
      <p:bldP spid="576526" grpId="0" animBg="1"/>
      <p:bldP spid="5765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39" name="Freeform 3"/>
          <p:cNvSpPr>
            <a:spLocks/>
          </p:cNvSpPr>
          <p:nvPr/>
        </p:nvSpPr>
        <p:spPr bwMode="auto">
          <a:xfrm>
            <a:off x="1398588" y="1146175"/>
            <a:ext cx="6457950" cy="5022850"/>
          </a:xfrm>
          <a:custGeom>
            <a:avLst/>
            <a:gdLst>
              <a:gd name="T0" fmla="*/ 2147483647 w 4068"/>
              <a:gd name="T1" fmla="*/ 0 h 3164"/>
              <a:gd name="T2" fmla="*/ 0 w 4068"/>
              <a:gd name="T3" fmla="*/ 2147483647 h 3164"/>
              <a:gd name="T4" fmla="*/ 2147483647 w 4068"/>
              <a:gd name="T5" fmla="*/ 2147483647 h 3164"/>
              <a:gd name="T6" fmla="*/ 2147483647 w 4068"/>
              <a:gd name="T7" fmla="*/ 0 h 31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68" h="3164">
                <a:moveTo>
                  <a:pt x="2310" y="0"/>
                </a:moveTo>
                <a:lnTo>
                  <a:pt x="0" y="1797"/>
                </a:lnTo>
                <a:lnTo>
                  <a:pt x="4068" y="3164"/>
                </a:lnTo>
                <a:lnTo>
                  <a:pt x="2310" y="0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42" name="Freeform 6"/>
          <p:cNvSpPr>
            <a:spLocks/>
          </p:cNvSpPr>
          <p:nvPr/>
        </p:nvSpPr>
        <p:spPr bwMode="auto">
          <a:xfrm>
            <a:off x="1408113" y="1146175"/>
            <a:ext cx="5491162" cy="3273425"/>
          </a:xfrm>
          <a:custGeom>
            <a:avLst/>
            <a:gdLst>
              <a:gd name="T0" fmla="*/ 2147483647 w 3459"/>
              <a:gd name="T1" fmla="*/ 2147483647 h 2062"/>
              <a:gd name="T2" fmla="*/ 0 w 3459"/>
              <a:gd name="T3" fmla="*/ 2147483647 h 2062"/>
              <a:gd name="T4" fmla="*/ 2147483647 w 3459"/>
              <a:gd name="T5" fmla="*/ 0 h 2062"/>
              <a:gd name="T6" fmla="*/ 2147483647 w 3459"/>
              <a:gd name="T7" fmla="*/ 2147483647 h 20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59" h="2062">
                <a:moveTo>
                  <a:pt x="3459" y="2062"/>
                </a:moveTo>
                <a:lnTo>
                  <a:pt x="0" y="1794"/>
                </a:lnTo>
                <a:lnTo>
                  <a:pt x="2301" y="0"/>
                </a:lnTo>
                <a:lnTo>
                  <a:pt x="3459" y="2062"/>
                </a:lnTo>
                <a:close/>
              </a:path>
            </a:pathLst>
          </a:custGeom>
          <a:solidFill>
            <a:srgbClr val="FF99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7543" name="Freeform 7"/>
          <p:cNvSpPr>
            <a:spLocks/>
          </p:cNvSpPr>
          <p:nvPr/>
        </p:nvSpPr>
        <p:spPr bwMode="auto">
          <a:xfrm>
            <a:off x="1403350" y="3989388"/>
            <a:ext cx="5486400" cy="1854200"/>
          </a:xfrm>
          <a:custGeom>
            <a:avLst/>
            <a:gdLst>
              <a:gd name="T0" fmla="*/ 2147483647 w 3456"/>
              <a:gd name="T1" fmla="*/ 2147483647 h 1168"/>
              <a:gd name="T2" fmla="*/ 2147483647 w 3456"/>
              <a:gd name="T3" fmla="*/ 682963138 h 1168"/>
              <a:gd name="T4" fmla="*/ 0 w 3456"/>
              <a:gd name="T5" fmla="*/ 0 h 1168"/>
              <a:gd name="T6" fmla="*/ 2147483647 w 3456"/>
              <a:gd name="T7" fmla="*/ 2147483647 h 11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56" h="1168">
                <a:moveTo>
                  <a:pt x="3456" y="1168"/>
                </a:moveTo>
                <a:lnTo>
                  <a:pt x="3456" y="271"/>
                </a:lnTo>
                <a:lnTo>
                  <a:pt x="0" y="0"/>
                </a:lnTo>
                <a:lnTo>
                  <a:pt x="3456" y="1168"/>
                </a:lnTo>
                <a:close/>
              </a:path>
            </a:pathLst>
          </a:custGeom>
          <a:solidFill>
            <a:srgbClr val="99CC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7544" name="Freeform 8"/>
          <p:cNvSpPr>
            <a:spLocks/>
          </p:cNvSpPr>
          <p:nvPr/>
        </p:nvSpPr>
        <p:spPr bwMode="auto">
          <a:xfrm>
            <a:off x="1398588" y="1146175"/>
            <a:ext cx="6457950" cy="5022850"/>
          </a:xfrm>
          <a:custGeom>
            <a:avLst/>
            <a:gdLst>
              <a:gd name="T0" fmla="*/ 2147483647 w 4068"/>
              <a:gd name="T1" fmla="*/ 0 h 3164"/>
              <a:gd name="T2" fmla="*/ 0 w 4068"/>
              <a:gd name="T3" fmla="*/ 2147483647 h 3164"/>
              <a:gd name="T4" fmla="*/ 2147483647 w 4068"/>
              <a:gd name="T5" fmla="*/ 2147483647 h 3164"/>
              <a:gd name="T6" fmla="*/ 2147483647 w 4068"/>
              <a:gd name="T7" fmla="*/ 0 h 31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68" h="3164">
                <a:moveTo>
                  <a:pt x="2310" y="0"/>
                </a:moveTo>
                <a:lnTo>
                  <a:pt x="0" y="1797"/>
                </a:lnTo>
                <a:lnTo>
                  <a:pt x="4068" y="3164"/>
                </a:lnTo>
                <a:lnTo>
                  <a:pt x="2310" y="0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7545" name="Oval 9"/>
          <p:cNvSpPr>
            <a:spLocks noChangeArrowheads="1"/>
          </p:cNvSpPr>
          <p:nvPr/>
        </p:nvSpPr>
        <p:spPr bwMode="auto">
          <a:xfrm>
            <a:off x="7781925" y="6084888"/>
            <a:ext cx="109538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46" name="Oval 10"/>
          <p:cNvSpPr>
            <a:spLocks noChangeArrowheads="1"/>
          </p:cNvSpPr>
          <p:nvPr/>
        </p:nvSpPr>
        <p:spPr bwMode="auto">
          <a:xfrm>
            <a:off x="1360488" y="394176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47" name="Oval 11"/>
          <p:cNvSpPr>
            <a:spLocks noChangeArrowheads="1"/>
          </p:cNvSpPr>
          <p:nvPr/>
        </p:nvSpPr>
        <p:spPr bwMode="auto">
          <a:xfrm>
            <a:off x="5008563" y="1092200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577548" name="Rectangle 12"/>
          <p:cNvSpPr>
            <a:spLocks noChangeArrowheads="1"/>
          </p:cNvSpPr>
          <p:nvPr/>
        </p:nvSpPr>
        <p:spPr bwMode="auto">
          <a:xfrm>
            <a:off x="6894513" y="3551238"/>
            <a:ext cx="1328737" cy="26797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>
            <a:off x="6894513" y="1281113"/>
            <a:ext cx="0" cy="490855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77550" name="Oval 14"/>
          <p:cNvSpPr>
            <a:spLocks noChangeArrowheads="1"/>
          </p:cNvSpPr>
          <p:nvPr/>
        </p:nvSpPr>
        <p:spPr bwMode="auto">
          <a:xfrm>
            <a:off x="6843713" y="436721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7551" name="Oval 15"/>
          <p:cNvSpPr>
            <a:spLocks noChangeArrowheads="1"/>
          </p:cNvSpPr>
          <p:nvPr/>
        </p:nvSpPr>
        <p:spPr bwMode="auto">
          <a:xfrm>
            <a:off x="6835775" y="5795963"/>
            <a:ext cx="109538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39" grpId="0" animBg="1"/>
      <p:bldP spid="577542" grpId="0" animBg="1"/>
      <p:bldP spid="577543" grpId="0" animBg="1"/>
      <p:bldP spid="577544" grpId="0" animBg="1"/>
      <p:bldP spid="577545" grpId="0" animBg="1"/>
      <p:bldP spid="577546" grpId="0" animBg="1"/>
      <p:bldP spid="577547" grpId="0" animBg="1"/>
      <p:bldP spid="577548" grpId="0" animBg="1"/>
      <p:bldP spid="577549" grpId="0" animBg="1"/>
      <p:bldP spid="577550" grpId="0" animBg="1"/>
      <p:bldP spid="57755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89" name="Freeform 5"/>
          <p:cNvSpPr>
            <a:spLocks/>
          </p:cNvSpPr>
          <p:nvPr/>
        </p:nvSpPr>
        <p:spPr bwMode="auto">
          <a:xfrm>
            <a:off x="1408113" y="1146175"/>
            <a:ext cx="5491162" cy="3273425"/>
          </a:xfrm>
          <a:custGeom>
            <a:avLst/>
            <a:gdLst>
              <a:gd name="T0" fmla="*/ 2147483647 w 3459"/>
              <a:gd name="T1" fmla="*/ 2147483647 h 2062"/>
              <a:gd name="T2" fmla="*/ 0 w 3459"/>
              <a:gd name="T3" fmla="*/ 2147483647 h 2062"/>
              <a:gd name="T4" fmla="*/ 2147483647 w 3459"/>
              <a:gd name="T5" fmla="*/ 0 h 2062"/>
              <a:gd name="T6" fmla="*/ 2147483647 w 3459"/>
              <a:gd name="T7" fmla="*/ 2147483647 h 20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59" h="2062">
                <a:moveTo>
                  <a:pt x="3459" y="2062"/>
                </a:moveTo>
                <a:lnTo>
                  <a:pt x="0" y="1794"/>
                </a:lnTo>
                <a:lnTo>
                  <a:pt x="2301" y="0"/>
                </a:lnTo>
                <a:lnTo>
                  <a:pt x="3459" y="2062"/>
                </a:lnTo>
                <a:close/>
              </a:path>
            </a:pathLst>
          </a:custGeom>
          <a:solidFill>
            <a:srgbClr val="FF99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3190" name="Freeform 6"/>
          <p:cNvSpPr>
            <a:spLocks/>
          </p:cNvSpPr>
          <p:nvPr/>
        </p:nvSpPr>
        <p:spPr bwMode="auto">
          <a:xfrm>
            <a:off x="1403350" y="3989388"/>
            <a:ext cx="5486400" cy="1854200"/>
          </a:xfrm>
          <a:custGeom>
            <a:avLst/>
            <a:gdLst>
              <a:gd name="T0" fmla="*/ 2147483647 w 3456"/>
              <a:gd name="T1" fmla="*/ 2147483647 h 1168"/>
              <a:gd name="T2" fmla="*/ 2147483647 w 3456"/>
              <a:gd name="T3" fmla="*/ 682963138 h 1168"/>
              <a:gd name="T4" fmla="*/ 0 w 3456"/>
              <a:gd name="T5" fmla="*/ 0 h 1168"/>
              <a:gd name="T6" fmla="*/ 2147483647 w 3456"/>
              <a:gd name="T7" fmla="*/ 2147483647 h 11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56" h="1168">
                <a:moveTo>
                  <a:pt x="3456" y="1168"/>
                </a:moveTo>
                <a:lnTo>
                  <a:pt x="3456" y="271"/>
                </a:lnTo>
                <a:lnTo>
                  <a:pt x="0" y="0"/>
                </a:lnTo>
                <a:lnTo>
                  <a:pt x="3456" y="1168"/>
                </a:lnTo>
                <a:close/>
              </a:path>
            </a:pathLst>
          </a:custGeom>
          <a:solidFill>
            <a:srgbClr val="99CC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8567" name="Freeform 7"/>
          <p:cNvSpPr>
            <a:spLocks/>
          </p:cNvSpPr>
          <p:nvPr/>
        </p:nvSpPr>
        <p:spPr bwMode="auto">
          <a:xfrm>
            <a:off x="1403350" y="3994150"/>
            <a:ext cx="5502275" cy="1198563"/>
          </a:xfrm>
          <a:custGeom>
            <a:avLst/>
            <a:gdLst>
              <a:gd name="T0" fmla="*/ 2147483647 w 3466"/>
              <a:gd name="T1" fmla="*/ 1902719556 h 755"/>
              <a:gd name="T2" fmla="*/ 2147483647 w 3466"/>
              <a:gd name="T3" fmla="*/ 682963422 h 755"/>
              <a:gd name="T4" fmla="*/ 0 w 3466"/>
              <a:gd name="T5" fmla="*/ 0 h 755"/>
              <a:gd name="T6" fmla="*/ 2147483647 w 3466"/>
              <a:gd name="T7" fmla="*/ 1902719556 h 7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66" h="755">
                <a:moveTo>
                  <a:pt x="2231" y="755"/>
                </a:moveTo>
                <a:lnTo>
                  <a:pt x="3466" y="271"/>
                </a:lnTo>
                <a:lnTo>
                  <a:pt x="0" y="0"/>
                </a:lnTo>
                <a:lnTo>
                  <a:pt x="2231" y="755"/>
                </a:lnTo>
                <a:close/>
              </a:path>
            </a:pathLst>
          </a:custGeom>
          <a:solidFill>
            <a:srgbClr val="339966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8568" name="Freeform 8"/>
          <p:cNvSpPr>
            <a:spLocks/>
          </p:cNvSpPr>
          <p:nvPr/>
        </p:nvSpPr>
        <p:spPr bwMode="auto">
          <a:xfrm>
            <a:off x="4956175" y="4414838"/>
            <a:ext cx="1943100" cy="777875"/>
          </a:xfrm>
          <a:custGeom>
            <a:avLst/>
            <a:gdLst>
              <a:gd name="T0" fmla="*/ 2147483647 w 1224"/>
              <a:gd name="T1" fmla="*/ 0 h 490"/>
              <a:gd name="T2" fmla="*/ 0 w 1224"/>
              <a:gd name="T3" fmla="*/ 1224795938 h 490"/>
              <a:gd name="T4" fmla="*/ 2147483647 w 1224"/>
              <a:gd name="T5" fmla="*/ 1234876563 h 490"/>
              <a:gd name="T6" fmla="*/ 2147483647 w 1224"/>
              <a:gd name="T7" fmla="*/ 0 h 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4" h="490">
                <a:moveTo>
                  <a:pt x="1224" y="0"/>
                </a:moveTo>
                <a:lnTo>
                  <a:pt x="0" y="486"/>
                </a:lnTo>
                <a:lnTo>
                  <a:pt x="1224" y="490"/>
                </a:lnTo>
                <a:lnTo>
                  <a:pt x="1224" y="0"/>
                </a:lnTo>
                <a:close/>
              </a:path>
            </a:pathLst>
          </a:custGeom>
          <a:solidFill>
            <a:srgbClr val="CC99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3193" name="Freeform 9"/>
          <p:cNvSpPr>
            <a:spLocks/>
          </p:cNvSpPr>
          <p:nvPr/>
        </p:nvSpPr>
        <p:spPr bwMode="auto">
          <a:xfrm>
            <a:off x="1408113" y="1139825"/>
            <a:ext cx="5491162" cy="4714875"/>
          </a:xfrm>
          <a:custGeom>
            <a:avLst/>
            <a:gdLst>
              <a:gd name="T0" fmla="*/ 0 w 3459"/>
              <a:gd name="T1" fmla="*/ 2147483647 h 2970"/>
              <a:gd name="T2" fmla="*/ 2147483647 w 3459"/>
              <a:gd name="T3" fmla="*/ 0 h 2970"/>
              <a:gd name="T4" fmla="*/ 2147483647 w 3459"/>
              <a:gd name="T5" fmla="*/ 2147483647 h 2970"/>
              <a:gd name="T6" fmla="*/ 2147483647 w 3459"/>
              <a:gd name="T7" fmla="*/ 2147483647 h 2970"/>
              <a:gd name="T8" fmla="*/ 0 w 3459"/>
              <a:gd name="T9" fmla="*/ 2147483647 h 29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59" h="2970">
                <a:moveTo>
                  <a:pt x="0" y="1795"/>
                </a:moveTo>
                <a:lnTo>
                  <a:pt x="2301" y="0"/>
                </a:lnTo>
                <a:lnTo>
                  <a:pt x="3459" y="2069"/>
                </a:lnTo>
                <a:lnTo>
                  <a:pt x="3459" y="2970"/>
                </a:lnTo>
                <a:lnTo>
                  <a:pt x="0" y="1795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>
            <a:off x="1360488" y="394176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>
            <a:off x="5008563" y="1092200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96" name="Oval 12"/>
          <p:cNvSpPr>
            <a:spLocks noChangeArrowheads="1"/>
          </p:cNvSpPr>
          <p:nvPr/>
        </p:nvSpPr>
        <p:spPr bwMode="auto">
          <a:xfrm>
            <a:off x="6835775" y="5795963"/>
            <a:ext cx="109538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6843713" y="436721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578574" name="Rectangle 14"/>
          <p:cNvSpPr>
            <a:spLocks noChangeArrowheads="1"/>
          </p:cNvSpPr>
          <p:nvPr/>
        </p:nvSpPr>
        <p:spPr bwMode="auto">
          <a:xfrm>
            <a:off x="4683125" y="5205413"/>
            <a:ext cx="2511425" cy="957262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8575" name="Line 15"/>
          <p:cNvSpPr>
            <a:spLocks noChangeShapeType="1"/>
          </p:cNvSpPr>
          <p:nvPr/>
        </p:nvSpPr>
        <p:spPr bwMode="auto">
          <a:xfrm rot="5400000">
            <a:off x="4662488" y="2436812"/>
            <a:ext cx="0" cy="55086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78576" name="Oval 16"/>
          <p:cNvSpPr>
            <a:spLocks noChangeArrowheads="1"/>
          </p:cNvSpPr>
          <p:nvPr/>
        </p:nvSpPr>
        <p:spPr bwMode="auto">
          <a:xfrm>
            <a:off x="684688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8577" name="Oval 17"/>
          <p:cNvSpPr>
            <a:spLocks noChangeArrowheads="1"/>
          </p:cNvSpPr>
          <p:nvPr/>
        </p:nvSpPr>
        <p:spPr bwMode="auto">
          <a:xfrm>
            <a:off x="489743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7" grpId="0" animBg="1"/>
      <p:bldP spid="578568" grpId="0" animBg="1"/>
      <p:bldP spid="578574" grpId="0" animBg="1"/>
      <p:bldP spid="578575" grpId="0" animBg="1"/>
      <p:bldP spid="578576" grpId="0" animBg="1"/>
      <p:bldP spid="57857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13" name="Freeform 5"/>
          <p:cNvSpPr>
            <a:spLocks/>
          </p:cNvSpPr>
          <p:nvPr/>
        </p:nvSpPr>
        <p:spPr bwMode="auto">
          <a:xfrm>
            <a:off x="1408113" y="1146175"/>
            <a:ext cx="5491162" cy="3273425"/>
          </a:xfrm>
          <a:custGeom>
            <a:avLst/>
            <a:gdLst>
              <a:gd name="T0" fmla="*/ 2147483647 w 3459"/>
              <a:gd name="T1" fmla="*/ 2147483647 h 2062"/>
              <a:gd name="T2" fmla="*/ 0 w 3459"/>
              <a:gd name="T3" fmla="*/ 2147483647 h 2062"/>
              <a:gd name="T4" fmla="*/ 2147483647 w 3459"/>
              <a:gd name="T5" fmla="*/ 0 h 2062"/>
              <a:gd name="T6" fmla="*/ 2147483647 w 3459"/>
              <a:gd name="T7" fmla="*/ 2147483647 h 20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59" h="2062">
                <a:moveTo>
                  <a:pt x="3459" y="2062"/>
                </a:moveTo>
                <a:lnTo>
                  <a:pt x="0" y="1794"/>
                </a:lnTo>
                <a:lnTo>
                  <a:pt x="2301" y="0"/>
                </a:lnTo>
                <a:lnTo>
                  <a:pt x="3459" y="2062"/>
                </a:lnTo>
                <a:close/>
              </a:path>
            </a:pathLst>
          </a:custGeom>
          <a:solidFill>
            <a:srgbClr val="FF99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4214" name="Freeform 6"/>
          <p:cNvSpPr>
            <a:spLocks/>
          </p:cNvSpPr>
          <p:nvPr/>
        </p:nvSpPr>
        <p:spPr bwMode="auto">
          <a:xfrm>
            <a:off x="4956175" y="4414838"/>
            <a:ext cx="1943100" cy="777875"/>
          </a:xfrm>
          <a:custGeom>
            <a:avLst/>
            <a:gdLst>
              <a:gd name="T0" fmla="*/ 2147483647 w 1224"/>
              <a:gd name="T1" fmla="*/ 0 h 490"/>
              <a:gd name="T2" fmla="*/ 0 w 1224"/>
              <a:gd name="T3" fmla="*/ 1224795938 h 490"/>
              <a:gd name="T4" fmla="*/ 2147483647 w 1224"/>
              <a:gd name="T5" fmla="*/ 1234876563 h 490"/>
              <a:gd name="T6" fmla="*/ 2147483647 w 1224"/>
              <a:gd name="T7" fmla="*/ 0 h 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4" h="490">
                <a:moveTo>
                  <a:pt x="1224" y="0"/>
                </a:moveTo>
                <a:lnTo>
                  <a:pt x="0" y="486"/>
                </a:lnTo>
                <a:lnTo>
                  <a:pt x="1224" y="490"/>
                </a:lnTo>
                <a:lnTo>
                  <a:pt x="1224" y="0"/>
                </a:lnTo>
                <a:close/>
              </a:path>
            </a:pathLst>
          </a:custGeom>
          <a:solidFill>
            <a:srgbClr val="CC99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9591" name="Freeform 7"/>
          <p:cNvSpPr>
            <a:spLocks/>
          </p:cNvSpPr>
          <p:nvPr/>
        </p:nvSpPr>
        <p:spPr bwMode="auto">
          <a:xfrm>
            <a:off x="2312988" y="1139825"/>
            <a:ext cx="4586287" cy="3279775"/>
          </a:xfrm>
          <a:custGeom>
            <a:avLst/>
            <a:gdLst>
              <a:gd name="T0" fmla="*/ 2147483647 w 2889"/>
              <a:gd name="T1" fmla="*/ 0 h 2066"/>
              <a:gd name="T2" fmla="*/ 0 w 2889"/>
              <a:gd name="T3" fmla="*/ 2147483647 h 2066"/>
              <a:gd name="T4" fmla="*/ 2147483647 w 2889"/>
              <a:gd name="T5" fmla="*/ 2147483647 h 2066"/>
              <a:gd name="T6" fmla="*/ 2147483647 w 2889"/>
              <a:gd name="T7" fmla="*/ 0 h 20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89" h="2066">
                <a:moveTo>
                  <a:pt x="1728" y="0"/>
                </a:moveTo>
                <a:lnTo>
                  <a:pt x="0" y="1341"/>
                </a:lnTo>
                <a:lnTo>
                  <a:pt x="2889" y="2066"/>
                </a:lnTo>
                <a:lnTo>
                  <a:pt x="1728" y="0"/>
                </a:lnTo>
                <a:close/>
              </a:path>
            </a:pathLst>
          </a:custGeom>
          <a:solidFill>
            <a:srgbClr val="99CC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9592" name="Freeform 8"/>
          <p:cNvSpPr>
            <a:spLocks/>
          </p:cNvSpPr>
          <p:nvPr/>
        </p:nvSpPr>
        <p:spPr bwMode="auto">
          <a:xfrm>
            <a:off x="2306638" y="3268663"/>
            <a:ext cx="4587875" cy="1155700"/>
          </a:xfrm>
          <a:custGeom>
            <a:avLst/>
            <a:gdLst>
              <a:gd name="T0" fmla="*/ 0 w 2890"/>
              <a:gd name="T1" fmla="*/ 0 h 728"/>
              <a:gd name="T2" fmla="*/ 0 w 2890"/>
              <a:gd name="T3" fmla="*/ 1267639388 h 728"/>
              <a:gd name="T4" fmla="*/ 2147483647 w 2890"/>
              <a:gd name="T5" fmla="*/ 1834673750 h 728"/>
              <a:gd name="T6" fmla="*/ 0 w 2890"/>
              <a:gd name="T7" fmla="*/ 0 h 7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0" h="728">
                <a:moveTo>
                  <a:pt x="0" y="0"/>
                </a:moveTo>
                <a:lnTo>
                  <a:pt x="0" y="503"/>
                </a:lnTo>
                <a:lnTo>
                  <a:pt x="289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4217" name="Freeform 9"/>
          <p:cNvSpPr>
            <a:spLocks/>
          </p:cNvSpPr>
          <p:nvPr/>
        </p:nvSpPr>
        <p:spPr bwMode="auto">
          <a:xfrm>
            <a:off x="1403350" y="3994150"/>
            <a:ext cx="5502275" cy="1198563"/>
          </a:xfrm>
          <a:custGeom>
            <a:avLst/>
            <a:gdLst>
              <a:gd name="T0" fmla="*/ 2147483647 w 3466"/>
              <a:gd name="T1" fmla="*/ 1902719556 h 755"/>
              <a:gd name="T2" fmla="*/ 2147483647 w 3466"/>
              <a:gd name="T3" fmla="*/ 682963422 h 755"/>
              <a:gd name="T4" fmla="*/ 0 w 3466"/>
              <a:gd name="T5" fmla="*/ 0 h 755"/>
              <a:gd name="T6" fmla="*/ 2147483647 w 3466"/>
              <a:gd name="T7" fmla="*/ 1902719556 h 7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466" h="755">
                <a:moveTo>
                  <a:pt x="2231" y="755"/>
                </a:moveTo>
                <a:lnTo>
                  <a:pt x="3466" y="271"/>
                </a:lnTo>
                <a:lnTo>
                  <a:pt x="0" y="0"/>
                </a:lnTo>
                <a:lnTo>
                  <a:pt x="2231" y="755"/>
                </a:lnTo>
                <a:close/>
              </a:path>
            </a:pathLst>
          </a:custGeom>
          <a:solidFill>
            <a:srgbClr val="339966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9594" name="Freeform 10"/>
          <p:cNvSpPr>
            <a:spLocks/>
          </p:cNvSpPr>
          <p:nvPr/>
        </p:nvSpPr>
        <p:spPr bwMode="auto">
          <a:xfrm>
            <a:off x="2301875" y="4062413"/>
            <a:ext cx="4597400" cy="1119187"/>
          </a:xfrm>
          <a:custGeom>
            <a:avLst/>
            <a:gdLst>
              <a:gd name="T0" fmla="*/ 0 w 2896"/>
              <a:gd name="T1" fmla="*/ 0 h 705"/>
              <a:gd name="T2" fmla="*/ 2147483647 w 2896"/>
              <a:gd name="T3" fmla="*/ 1776708569 h 705"/>
              <a:gd name="T4" fmla="*/ 2147483647 w 2896"/>
              <a:gd name="T5" fmla="*/ 574595368 h 705"/>
              <a:gd name="T6" fmla="*/ 0 w 2896"/>
              <a:gd name="T7" fmla="*/ 0 h 7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6" h="705">
                <a:moveTo>
                  <a:pt x="0" y="0"/>
                </a:moveTo>
                <a:lnTo>
                  <a:pt x="1665" y="705"/>
                </a:lnTo>
                <a:lnTo>
                  <a:pt x="2896" y="228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9595" name="Freeform 11"/>
          <p:cNvSpPr>
            <a:spLocks/>
          </p:cNvSpPr>
          <p:nvPr/>
        </p:nvSpPr>
        <p:spPr bwMode="auto">
          <a:xfrm>
            <a:off x="2306638" y="4062413"/>
            <a:ext cx="2622550" cy="1123950"/>
          </a:xfrm>
          <a:custGeom>
            <a:avLst/>
            <a:gdLst>
              <a:gd name="T0" fmla="*/ 0 w 1652"/>
              <a:gd name="T1" fmla="*/ 0 h 708"/>
              <a:gd name="T2" fmla="*/ 0 w 1652"/>
              <a:gd name="T3" fmla="*/ 357862188 h 708"/>
              <a:gd name="T4" fmla="*/ 2147483647 w 1652"/>
              <a:gd name="T5" fmla="*/ 1784270625 h 708"/>
              <a:gd name="T6" fmla="*/ 0 w 1652"/>
              <a:gd name="T7" fmla="*/ 0 h 7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52" h="708">
                <a:moveTo>
                  <a:pt x="0" y="0"/>
                </a:moveTo>
                <a:lnTo>
                  <a:pt x="0" y="142"/>
                </a:lnTo>
                <a:lnTo>
                  <a:pt x="1652" y="708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4220" name="Freeform 12"/>
          <p:cNvSpPr>
            <a:spLocks/>
          </p:cNvSpPr>
          <p:nvPr/>
        </p:nvSpPr>
        <p:spPr bwMode="auto">
          <a:xfrm>
            <a:off x="1408113" y="1139825"/>
            <a:ext cx="5491162" cy="4046538"/>
          </a:xfrm>
          <a:custGeom>
            <a:avLst/>
            <a:gdLst>
              <a:gd name="T0" fmla="*/ 0 w 3459"/>
              <a:gd name="T1" fmla="*/ 2147483647 h 2549"/>
              <a:gd name="T2" fmla="*/ 2147483647 w 3459"/>
              <a:gd name="T3" fmla="*/ 0 h 2549"/>
              <a:gd name="T4" fmla="*/ 2147483647 w 3459"/>
              <a:gd name="T5" fmla="*/ 2147483647 h 2549"/>
              <a:gd name="T6" fmla="*/ 2147483647 w 3459"/>
              <a:gd name="T7" fmla="*/ 2147483647 h 2549"/>
              <a:gd name="T8" fmla="*/ 2147483647 w 3459"/>
              <a:gd name="T9" fmla="*/ 2147483647 h 2549"/>
              <a:gd name="T10" fmla="*/ 0 w 3459"/>
              <a:gd name="T11" fmla="*/ 2147483647 h 25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59" h="2549">
                <a:moveTo>
                  <a:pt x="0" y="1791"/>
                </a:moveTo>
                <a:lnTo>
                  <a:pt x="2301" y="0"/>
                </a:lnTo>
                <a:lnTo>
                  <a:pt x="3459" y="2066"/>
                </a:lnTo>
                <a:lnTo>
                  <a:pt x="3459" y="2549"/>
                </a:lnTo>
                <a:lnTo>
                  <a:pt x="2221" y="2549"/>
                </a:lnTo>
                <a:lnTo>
                  <a:pt x="0" y="1791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 useBgFill="1">
        <p:nvSpPr>
          <p:cNvPr id="579597" name="Freeform 13"/>
          <p:cNvSpPr>
            <a:spLocks/>
          </p:cNvSpPr>
          <p:nvPr/>
        </p:nvSpPr>
        <p:spPr bwMode="auto">
          <a:xfrm>
            <a:off x="1055688" y="3000375"/>
            <a:ext cx="1257300" cy="1057275"/>
          </a:xfrm>
          <a:custGeom>
            <a:avLst/>
            <a:gdLst>
              <a:gd name="T0" fmla="*/ 1995963750 w 792"/>
              <a:gd name="T1" fmla="*/ 0 h 666"/>
              <a:gd name="T2" fmla="*/ 1985883125 w 792"/>
              <a:gd name="T3" fmla="*/ 1678424063 h 666"/>
              <a:gd name="T4" fmla="*/ 0 w 792"/>
              <a:gd name="T5" fmla="*/ 1527214688 h 666"/>
              <a:gd name="T6" fmla="*/ 1995963750 w 792"/>
              <a:gd name="T7" fmla="*/ 0 h 6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" h="666">
                <a:moveTo>
                  <a:pt x="792" y="0"/>
                </a:moveTo>
                <a:lnTo>
                  <a:pt x="788" y="666"/>
                </a:lnTo>
                <a:lnTo>
                  <a:pt x="0" y="606"/>
                </a:lnTo>
                <a:lnTo>
                  <a:pt x="792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4222" name="Oval 14"/>
          <p:cNvSpPr>
            <a:spLocks noChangeArrowheads="1"/>
          </p:cNvSpPr>
          <p:nvPr/>
        </p:nvSpPr>
        <p:spPr bwMode="auto">
          <a:xfrm>
            <a:off x="1360488" y="394176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579599" name="Rectangle 15"/>
          <p:cNvSpPr>
            <a:spLocks noChangeArrowheads="1"/>
          </p:cNvSpPr>
          <p:nvPr/>
        </p:nvSpPr>
        <p:spPr bwMode="auto">
          <a:xfrm>
            <a:off x="909638" y="3263900"/>
            <a:ext cx="1381125" cy="1449388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9600" name="Line 16"/>
          <p:cNvSpPr>
            <a:spLocks noChangeShapeType="1"/>
          </p:cNvSpPr>
          <p:nvPr/>
        </p:nvSpPr>
        <p:spPr bwMode="auto">
          <a:xfrm>
            <a:off x="2316163" y="923925"/>
            <a:ext cx="0" cy="4908550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79601" name="Oval 17"/>
          <p:cNvSpPr>
            <a:spLocks noChangeArrowheads="1"/>
          </p:cNvSpPr>
          <p:nvPr/>
        </p:nvSpPr>
        <p:spPr bwMode="auto">
          <a:xfrm>
            <a:off x="2252663" y="400367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9602" name="Oval 18"/>
          <p:cNvSpPr>
            <a:spLocks noChangeArrowheads="1"/>
          </p:cNvSpPr>
          <p:nvPr/>
        </p:nvSpPr>
        <p:spPr bwMode="auto">
          <a:xfrm>
            <a:off x="2252663" y="425132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79603" name="Oval 19"/>
          <p:cNvSpPr>
            <a:spLocks noChangeArrowheads="1"/>
          </p:cNvSpPr>
          <p:nvPr/>
        </p:nvSpPr>
        <p:spPr bwMode="auto">
          <a:xfrm>
            <a:off x="2260600" y="3222625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28" name="Oval 20"/>
          <p:cNvSpPr>
            <a:spLocks noChangeArrowheads="1"/>
          </p:cNvSpPr>
          <p:nvPr/>
        </p:nvSpPr>
        <p:spPr bwMode="auto">
          <a:xfrm>
            <a:off x="5008563" y="1092200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29" name="Oval 21"/>
          <p:cNvSpPr>
            <a:spLocks noChangeArrowheads="1"/>
          </p:cNvSpPr>
          <p:nvPr/>
        </p:nvSpPr>
        <p:spPr bwMode="auto">
          <a:xfrm>
            <a:off x="6843713" y="436721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684688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4231" name="Oval 23"/>
          <p:cNvSpPr>
            <a:spLocks noChangeArrowheads="1"/>
          </p:cNvSpPr>
          <p:nvPr/>
        </p:nvSpPr>
        <p:spPr bwMode="auto">
          <a:xfrm>
            <a:off x="489743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91" grpId="0" animBg="1"/>
      <p:bldP spid="579592" grpId="0" animBg="1"/>
      <p:bldP spid="579594" grpId="0" animBg="1"/>
      <p:bldP spid="579595" grpId="0" animBg="1"/>
      <p:bldP spid="579597" grpId="0" animBg="1"/>
      <p:bldP spid="579599" grpId="0" animBg="1"/>
      <p:bldP spid="579600" grpId="0" animBg="1"/>
      <p:bldP spid="579601" grpId="0" animBg="1"/>
      <p:bldP spid="579602" grpId="0" animBg="1"/>
      <p:bldP spid="57960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37" name="Freeform 5"/>
          <p:cNvSpPr>
            <a:spLocks/>
          </p:cNvSpPr>
          <p:nvPr/>
        </p:nvSpPr>
        <p:spPr bwMode="auto">
          <a:xfrm>
            <a:off x="4956175" y="4414838"/>
            <a:ext cx="1943100" cy="777875"/>
          </a:xfrm>
          <a:custGeom>
            <a:avLst/>
            <a:gdLst>
              <a:gd name="T0" fmla="*/ 2147483647 w 1224"/>
              <a:gd name="T1" fmla="*/ 0 h 490"/>
              <a:gd name="T2" fmla="*/ 0 w 1224"/>
              <a:gd name="T3" fmla="*/ 1224795938 h 490"/>
              <a:gd name="T4" fmla="*/ 2147483647 w 1224"/>
              <a:gd name="T5" fmla="*/ 1234876563 h 490"/>
              <a:gd name="T6" fmla="*/ 2147483647 w 1224"/>
              <a:gd name="T7" fmla="*/ 0 h 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4" h="490">
                <a:moveTo>
                  <a:pt x="1224" y="0"/>
                </a:moveTo>
                <a:lnTo>
                  <a:pt x="0" y="486"/>
                </a:lnTo>
                <a:lnTo>
                  <a:pt x="1224" y="490"/>
                </a:lnTo>
                <a:lnTo>
                  <a:pt x="1224" y="0"/>
                </a:lnTo>
                <a:close/>
              </a:path>
            </a:pathLst>
          </a:custGeom>
          <a:solidFill>
            <a:srgbClr val="CC99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38" name="Freeform 6"/>
          <p:cNvSpPr>
            <a:spLocks/>
          </p:cNvSpPr>
          <p:nvPr/>
        </p:nvSpPr>
        <p:spPr bwMode="auto">
          <a:xfrm>
            <a:off x="2312988" y="1139825"/>
            <a:ext cx="4586287" cy="3279775"/>
          </a:xfrm>
          <a:custGeom>
            <a:avLst/>
            <a:gdLst>
              <a:gd name="T0" fmla="*/ 2147483647 w 2889"/>
              <a:gd name="T1" fmla="*/ 0 h 2066"/>
              <a:gd name="T2" fmla="*/ 0 w 2889"/>
              <a:gd name="T3" fmla="*/ 2147483647 h 2066"/>
              <a:gd name="T4" fmla="*/ 2147483647 w 2889"/>
              <a:gd name="T5" fmla="*/ 2147483647 h 2066"/>
              <a:gd name="T6" fmla="*/ 2147483647 w 2889"/>
              <a:gd name="T7" fmla="*/ 0 h 20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89" h="2066">
                <a:moveTo>
                  <a:pt x="1728" y="0"/>
                </a:moveTo>
                <a:lnTo>
                  <a:pt x="0" y="1341"/>
                </a:lnTo>
                <a:lnTo>
                  <a:pt x="2889" y="2066"/>
                </a:lnTo>
                <a:lnTo>
                  <a:pt x="1728" y="0"/>
                </a:lnTo>
                <a:close/>
              </a:path>
            </a:pathLst>
          </a:custGeom>
          <a:solidFill>
            <a:srgbClr val="99CC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39" name="Freeform 7"/>
          <p:cNvSpPr>
            <a:spLocks/>
          </p:cNvSpPr>
          <p:nvPr/>
        </p:nvSpPr>
        <p:spPr bwMode="auto">
          <a:xfrm>
            <a:off x="2306638" y="3268663"/>
            <a:ext cx="4587875" cy="1155700"/>
          </a:xfrm>
          <a:custGeom>
            <a:avLst/>
            <a:gdLst>
              <a:gd name="T0" fmla="*/ 0 w 2890"/>
              <a:gd name="T1" fmla="*/ 0 h 728"/>
              <a:gd name="T2" fmla="*/ 0 w 2890"/>
              <a:gd name="T3" fmla="*/ 1267639388 h 728"/>
              <a:gd name="T4" fmla="*/ 2147483647 w 2890"/>
              <a:gd name="T5" fmla="*/ 1834673750 h 728"/>
              <a:gd name="T6" fmla="*/ 0 w 2890"/>
              <a:gd name="T7" fmla="*/ 0 h 7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0" h="728">
                <a:moveTo>
                  <a:pt x="0" y="0"/>
                </a:moveTo>
                <a:lnTo>
                  <a:pt x="0" y="503"/>
                </a:lnTo>
                <a:lnTo>
                  <a:pt x="289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40" name="Freeform 8"/>
          <p:cNvSpPr>
            <a:spLocks/>
          </p:cNvSpPr>
          <p:nvPr/>
        </p:nvSpPr>
        <p:spPr bwMode="auto">
          <a:xfrm>
            <a:off x="2301875" y="4062413"/>
            <a:ext cx="4597400" cy="1119187"/>
          </a:xfrm>
          <a:custGeom>
            <a:avLst/>
            <a:gdLst>
              <a:gd name="T0" fmla="*/ 0 w 2896"/>
              <a:gd name="T1" fmla="*/ 0 h 705"/>
              <a:gd name="T2" fmla="*/ 2147483647 w 2896"/>
              <a:gd name="T3" fmla="*/ 1776708569 h 705"/>
              <a:gd name="T4" fmla="*/ 2147483647 w 2896"/>
              <a:gd name="T5" fmla="*/ 574595368 h 705"/>
              <a:gd name="T6" fmla="*/ 0 w 2896"/>
              <a:gd name="T7" fmla="*/ 0 h 7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6" h="705">
                <a:moveTo>
                  <a:pt x="0" y="0"/>
                </a:moveTo>
                <a:lnTo>
                  <a:pt x="1665" y="705"/>
                </a:lnTo>
                <a:lnTo>
                  <a:pt x="2896" y="228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41" name="Freeform 9"/>
          <p:cNvSpPr>
            <a:spLocks/>
          </p:cNvSpPr>
          <p:nvPr/>
        </p:nvSpPr>
        <p:spPr bwMode="auto">
          <a:xfrm>
            <a:off x="2306638" y="4062413"/>
            <a:ext cx="2622550" cy="1123950"/>
          </a:xfrm>
          <a:custGeom>
            <a:avLst/>
            <a:gdLst>
              <a:gd name="T0" fmla="*/ 0 w 1652"/>
              <a:gd name="T1" fmla="*/ 0 h 708"/>
              <a:gd name="T2" fmla="*/ 0 w 1652"/>
              <a:gd name="T3" fmla="*/ 357862188 h 708"/>
              <a:gd name="T4" fmla="*/ 2147483647 w 1652"/>
              <a:gd name="T5" fmla="*/ 1784270625 h 708"/>
              <a:gd name="T6" fmla="*/ 0 w 1652"/>
              <a:gd name="T7" fmla="*/ 0 h 7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52" h="708">
                <a:moveTo>
                  <a:pt x="0" y="0"/>
                </a:moveTo>
                <a:lnTo>
                  <a:pt x="0" y="142"/>
                </a:lnTo>
                <a:lnTo>
                  <a:pt x="1652" y="708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0618" name="Freeform 10"/>
          <p:cNvSpPr>
            <a:spLocks/>
          </p:cNvSpPr>
          <p:nvPr/>
        </p:nvSpPr>
        <p:spPr bwMode="auto">
          <a:xfrm>
            <a:off x="2301875" y="1628775"/>
            <a:ext cx="4597400" cy="2790825"/>
          </a:xfrm>
          <a:custGeom>
            <a:avLst/>
            <a:gdLst>
              <a:gd name="T0" fmla="*/ 2147483647 w 2896"/>
              <a:gd name="T1" fmla="*/ 0 h 1758"/>
              <a:gd name="T2" fmla="*/ 0 w 2896"/>
              <a:gd name="T3" fmla="*/ 2147483647 h 1758"/>
              <a:gd name="T4" fmla="*/ 2147483647 w 2896"/>
              <a:gd name="T5" fmla="*/ 2147483647 h 1758"/>
              <a:gd name="T6" fmla="*/ 2147483647 w 2896"/>
              <a:gd name="T7" fmla="*/ 0 h 17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6" h="1758">
                <a:moveTo>
                  <a:pt x="1337" y="0"/>
                </a:moveTo>
                <a:lnTo>
                  <a:pt x="0" y="1030"/>
                </a:lnTo>
                <a:lnTo>
                  <a:pt x="2896" y="1758"/>
                </a:lnTo>
                <a:lnTo>
                  <a:pt x="1337" y="0"/>
                </a:lnTo>
                <a:close/>
              </a:path>
            </a:pathLst>
          </a:custGeom>
          <a:solidFill>
            <a:srgbClr val="99CC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0619" name="Freeform 11"/>
          <p:cNvSpPr>
            <a:spLocks/>
          </p:cNvSpPr>
          <p:nvPr/>
        </p:nvSpPr>
        <p:spPr bwMode="auto">
          <a:xfrm>
            <a:off x="4430713" y="1624013"/>
            <a:ext cx="2454275" cy="2795587"/>
          </a:xfrm>
          <a:custGeom>
            <a:avLst/>
            <a:gdLst>
              <a:gd name="T0" fmla="*/ 1433969700 w 1546"/>
              <a:gd name="T1" fmla="*/ 0 h 1761"/>
              <a:gd name="T2" fmla="*/ 0 w 1546"/>
              <a:gd name="T3" fmla="*/ 0 h 1761"/>
              <a:gd name="T4" fmla="*/ 2147483647 w 1546"/>
              <a:gd name="T5" fmla="*/ 2147483647 h 1761"/>
              <a:gd name="T6" fmla="*/ 1433969700 w 1546"/>
              <a:gd name="T7" fmla="*/ 0 h 1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6" h="1761">
                <a:moveTo>
                  <a:pt x="569" y="0"/>
                </a:moveTo>
                <a:lnTo>
                  <a:pt x="0" y="0"/>
                </a:lnTo>
                <a:lnTo>
                  <a:pt x="1546" y="1761"/>
                </a:lnTo>
                <a:lnTo>
                  <a:pt x="569" y="0"/>
                </a:lnTo>
                <a:close/>
              </a:path>
            </a:pathLst>
          </a:custGeom>
          <a:solidFill>
            <a:srgbClr val="FF99CC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44" name="Freeform 12"/>
          <p:cNvSpPr>
            <a:spLocks/>
          </p:cNvSpPr>
          <p:nvPr/>
        </p:nvSpPr>
        <p:spPr bwMode="auto">
          <a:xfrm>
            <a:off x="2297113" y="1146175"/>
            <a:ext cx="4597400" cy="4046538"/>
          </a:xfrm>
          <a:custGeom>
            <a:avLst/>
            <a:gdLst>
              <a:gd name="T0" fmla="*/ 2147483647 w 2896"/>
              <a:gd name="T1" fmla="*/ 0 h 2549"/>
              <a:gd name="T2" fmla="*/ 0 w 2896"/>
              <a:gd name="T3" fmla="*/ 2147483647 h 2549"/>
              <a:gd name="T4" fmla="*/ 0 w 2896"/>
              <a:gd name="T5" fmla="*/ 2147483647 h 2549"/>
              <a:gd name="T6" fmla="*/ 2147483647 w 2896"/>
              <a:gd name="T7" fmla="*/ 2147483647 h 2549"/>
              <a:gd name="T8" fmla="*/ 2147483647 w 2896"/>
              <a:gd name="T9" fmla="*/ 2147483647 h 2549"/>
              <a:gd name="T10" fmla="*/ 2147483647 w 2896"/>
              <a:gd name="T11" fmla="*/ 2147483647 h 2549"/>
              <a:gd name="T12" fmla="*/ 2147483647 w 2896"/>
              <a:gd name="T13" fmla="*/ 0 h 25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96" h="2549">
                <a:moveTo>
                  <a:pt x="1741" y="0"/>
                </a:moveTo>
                <a:lnTo>
                  <a:pt x="0" y="1344"/>
                </a:lnTo>
                <a:lnTo>
                  <a:pt x="0" y="1986"/>
                </a:lnTo>
                <a:lnTo>
                  <a:pt x="1665" y="2549"/>
                </a:lnTo>
                <a:lnTo>
                  <a:pt x="2896" y="2549"/>
                </a:lnTo>
                <a:lnTo>
                  <a:pt x="2896" y="2069"/>
                </a:lnTo>
                <a:lnTo>
                  <a:pt x="1741" y="0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6843713" y="436721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>
            <a:off x="684688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>
            <a:off x="489743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>
            <a:off x="2252663" y="400367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>
            <a:off x="2252663" y="425132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>
            <a:off x="2260600" y="3222625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5251" name="Oval 19"/>
          <p:cNvSpPr>
            <a:spLocks noChangeArrowheads="1"/>
          </p:cNvSpPr>
          <p:nvPr/>
        </p:nvSpPr>
        <p:spPr bwMode="auto">
          <a:xfrm>
            <a:off x="5008563" y="1092200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 useBgFill="1">
        <p:nvSpPr>
          <p:cNvPr id="580628" name="Rectangle 20"/>
          <p:cNvSpPr>
            <a:spLocks noChangeArrowheads="1"/>
          </p:cNvSpPr>
          <p:nvPr/>
        </p:nvSpPr>
        <p:spPr bwMode="auto">
          <a:xfrm>
            <a:off x="4268788" y="1014413"/>
            <a:ext cx="1603375" cy="61912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0629" name="Line 21"/>
          <p:cNvSpPr>
            <a:spLocks noChangeShapeType="1"/>
          </p:cNvSpPr>
          <p:nvPr/>
        </p:nvSpPr>
        <p:spPr bwMode="auto">
          <a:xfrm rot="5400000">
            <a:off x="4683126" y="-1120775"/>
            <a:ext cx="0" cy="5508625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0630" name="Oval 22"/>
          <p:cNvSpPr>
            <a:spLocks noChangeArrowheads="1"/>
          </p:cNvSpPr>
          <p:nvPr/>
        </p:nvSpPr>
        <p:spPr bwMode="auto">
          <a:xfrm>
            <a:off x="5275263" y="157638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0631" name="Oval 23"/>
          <p:cNvSpPr>
            <a:spLocks noChangeArrowheads="1"/>
          </p:cNvSpPr>
          <p:nvPr/>
        </p:nvSpPr>
        <p:spPr bwMode="auto">
          <a:xfrm>
            <a:off x="4371975" y="1574800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8" grpId="0" animBg="1"/>
      <p:bldP spid="580619" grpId="0" animBg="1"/>
      <p:bldP spid="580628" grpId="0" animBg="1"/>
      <p:bldP spid="580629" grpId="0" animBg="1"/>
      <p:bldP spid="580630" grpId="0" animBg="1"/>
      <p:bldP spid="58063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2309813" y="1631950"/>
            <a:ext cx="4594225" cy="3560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Triangle Clipping Algorithm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2308225" y="1635125"/>
            <a:ext cx="4594225" cy="356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37" name="Freeform 5"/>
          <p:cNvSpPr>
            <a:spLocks/>
          </p:cNvSpPr>
          <p:nvPr/>
        </p:nvSpPr>
        <p:spPr bwMode="auto">
          <a:xfrm>
            <a:off x="4956175" y="4414838"/>
            <a:ext cx="1943100" cy="777875"/>
          </a:xfrm>
          <a:custGeom>
            <a:avLst/>
            <a:gdLst>
              <a:gd name="T0" fmla="*/ 2147483647 w 1224"/>
              <a:gd name="T1" fmla="*/ 0 h 490"/>
              <a:gd name="T2" fmla="*/ 0 w 1224"/>
              <a:gd name="T3" fmla="*/ 1224795938 h 490"/>
              <a:gd name="T4" fmla="*/ 2147483647 w 1224"/>
              <a:gd name="T5" fmla="*/ 1234876563 h 490"/>
              <a:gd name="T6" fmla="*/ 2147483647 w 1224"/>
              <a:gd name="T7" fmla="*/ 0 h 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24" h="490">
                <a:moveTo>
                  <a:pt x="1224" y="0"/>
                </a:moveTo>
                <a:lnTo>
                  <a:pt x="0" y="486"/>
                </a:lnTo>
                <a:lnTo>
                  <a:pt x="1224" y="490"/>
                </a:lnTo>
                <a:lnTo>
                  <a:pt x="1224" y="0"/>
                </a:lnTo>
                <a:close/>
              </a:path>
            </a:pathLst>
          </a:custGeom>
          <a:solidFill>
            <a:srgbClr val="CC99FF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38" name="Freeform 6"/>
          <p:cNvSpPr>
            <a:spLocks/>
          </p:cNvSpPr>
          <p:nvPr/>
        </p:nvSpPr>
        <p:spPr bwMode="auto">
          <a:xfrm>
            <a:off x="2306638" y="3268663"/>
            <a:ext cx="4587875" cy="1155700"/>
          </a:xfrm>
          <a:custGeom>
            <a:avLst/>
            <a:gdLst>
              <a:gd name="T0" fmla="*/ 0 w 2890"/>
              <a:gd name="T1" fmla="*/ 0 h 728"/>
              <a:gd name="T2" fmla="*/ 0 w 2890"/>
              <a:gd name="T3" fmla="*/ 1267639388 h 728"/>
              <a:gd name="T4" fmla="*/ 2147483647 w 2890"/>
              <a:gd name="T5" fmla="*/ 1834673750 h 728"/>
              <a:gd name="T6" fmla="*/ 0 w 2890"/>
              <a:gd name="T7" fmla="*/ 0 h 7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0" h="728">
                <a:moveTo>
                  <a:pt x="0" y="0"/>
                </a:moveTo>
                <a:lnTo>
                  <a:pt x="0" y="503"/>
                </a:lnTo>
                <a:lnTo>
                  <a:pt x="289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39" name="Freeform 7"/>
          <p:cNvSpPr>
            <a:spLocks/>
          </p:cNvSpPr>
          <p:nvPr/>
        </p:nvSpPr>
        <p:spPr bwMode="auto">
          <a:xfrm>
            <a:off x="2301875" y="4062413"/>
            <a:ext cx="4597400" cy="1119187"/>
          </a:xfrm>
          <a:custGeom>
            <a:avLst/>
            <a:gdLst>
              <a:gd name="T0" fmla="*/ 0 w 2896"/>
              <a:gd name="T1" fmla="*/ 0 h 705"/>
              <a:gd name="T2" fmla="*/ 2147483647 w 2896"/>
              <a:gd name="T3" fmla="*/ 1776708569 h 705"/>
              <a:gd name="T4" fmla="*/ 2147483647 w 2896"/>
              <a:gd name="T5" fmla="*/ 574595368 h 705"/>
              <a:gd name="T6" fmla="*/ 0 w 2896"/>
              <a:gd name="T7" fmla="*/ 0 h 7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6" h="705">
                <a:moveTo>
                  <a:pt x="0" y="0"/>
                </a:moveTo>
                <a:lnTo>
                  <a:pt x="1665" y="705"/>
                </a:lnTo>
                <a:lnTo>
                  <a:pt x="2896" y="228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0" name="Freeform 8"/>
          <p:cNvSpPr>
            <a:spLocks/>
          </p:cNvSpPr>
          <p:nvPr/>
        </p:nvSpPr>
        <p:spPr bwMode="auto">
          <a:xfrm>
            <a:off x="2306638" y="4062413"/>
            <a:ext cx="2622550" cy="1123950"/>
          </a:xfrm>
          <a:custGeom>
            <a:avLst/>
            <a:gdLst>
              <a:gd name="T0" fmla="*/ 0 w 1652"/>
              <a:gd name="T1" fmla="*/ 0 h 708"/>
              <a:gd name="T2" fmla="*/ 0 w 1652"/>
              <a:gd name="T3" fmla="*/ 357862188 h 708"/>
              <a:gd name="T4" fmla="*/ 2147483647 w 1652"/>
              <a:gd name="T5" fmla="*/ 1784270625 h 708"/>
              <a:gd name="T6" fmla="*/ 0 w 1652"/>
              <a:gd name="T7" fmla="*/ 0 h 7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52" h="708">
                <a:moveTo>
                  <a:pt x="0" y="0"/>
                </a:moveTo>
                <a:lnTo>
                  <a:pt x="0" y="142"/>
                </a:lnTo>
                <a:lnTo>
                  <a:pt x="1652" y="708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1" name="Freeform 9"/>
          <p:cNvSpPr>
            <a:spLocks/>
          </p:cNvSpPr>
          <p:nvPr/>
        </p:nvSpPr>
        <p:spPr bwMode="auto">
          <a:xfrm>
            <a:off x="2301875" y="1628775"/>
            <a:ext cx="4597400" cy="2790825"/>
          </a:xfrm>
          <a:custGeom>
            <a:avLst/>
            <a:gdLst>
              <a:gd name="T0" fmla="*/ 2147483647 w 2896"/>
              <a:gd name="T1" fmla="*/ 0 h 1758"/>
              <a:gd name="T2" fmla="*/ 0 w 2896"/>
              <a:gd name="T3" fmla="*/ 2147483647 h 1758"/>
              <a:gd name="T4" fmla="*/ 2147483647 w 2896"/>
              <a:gd name="T5" fmla="*/ 2147483647 h 1758"/>
              <a:gd name="T6" fmla="*/ 2147483647 w 2896"/>
              <a:gd name="T7" fmla="*/ 0 h 17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96" h="1758">
                <a:moveTo>
                  <a:pt x="1337" y="0"/>
                </a:moveTo>
                <a:lnTo>
                  <a:pt x="0" y="1030"/>
                </a:lnTo>
                <a:lnTo>
                  <a:pt x="2896" y="1758"/>
                </a:lnTo>
                <a:lnTo>
                  <a:pt x="1337" y="0"/>
                </a:lnTo>
                <a:close/>
              </a:path>
            </a:pathLst>
          </a:custGeom>
          <a:solidFill>
            <a:srgbClr val="99CC00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2" name="Freeform 10"/>
          <p:cNvSpPr>
            <a:spLocks/>
          </p:cNvSpPr>
          <p:nvPr/>
        </p:nvSpPr>
        <p:spPr bwMode="auto">
          <a:xfrm>
            <a:off x="4430713" y="1624013"/>
            <a:ext cx="2454275" cy="2795587"/>
          </a:xfrm>
          <a:custGeom>
            <a:avLst/>
            <a:gdLst>
              <a:gd name="T0" fmla="*/ 1433969700 w 1546"/>
              <a:gd name="T1" fmla="*/ 0 h 1761"/>
              <a:gd name="T2" fmla="*/ 0 w 1546"/>
              <a:gd name="T3" fmla="*/ 0 h 1761"/>
              <a:gd name="T4" fmla="*/ 2147483647 w 1546"/>
              <a:gd name="T5" fmla="*/ 2147483647 h 1761"/>
              <a:gd name="T6" fmla="*/ 1433969700 w 1546"/>
              <a:gd name="T7" fmla="*/ 0 h 1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6" h="1761">
                <a:moveTo>
                  <a:pt x="569" y="0"/>
                </a:moveTo>
                <a:lnTo>
                  <a:pt x="0" y="0"/>
                </a:lnTo>
                <a:lnTo>
                  <a:pt x="1546" y="1761"/>
                </a:lnTo>
                <a:lnTo>
                  <a:pt x="569" y="0"/>
                </a:lnTo>
                <a:close/>
              </a:path>
            </a:pathLst>
          </a:custGeom>
          <a:solidFill>
            <a:srgbClr val="FF99CC"/>
          </a:solidFill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3" name="Freeform 11"/>
          <p:cNvSpPr>
            <a:spLocks/>
          </p:cNvSpPr>
          <p:nvPr/>
        </p:nvSpPr>
        <p:spPr bwMode="auto">
          <a:xfrm>
            <a:off x="2306638" y="1624013"/>
            <a:ext cx="4583112" cy="3568700"/>
          </a:xfrm>
          <a:custGeom>
            <a:avLst/>
            <a:gdLst>
              <a:gd name="T0" fmla="*/ 2147483647 w 2887"/>
              <a:gd name="T1" fmla="*/ 0 h 2248"/>
              <a:gd name="T2" fmla="*/ 2147483647 w 2887"/>
              <a:gd name="T3" fmla="*/ 0 h 2248"/>
              <a:gd name="T4" fmla="*/ 2147483647 w 2887"/>
              <a:gd name="T5" fmla="*/ 2147483647 h 2248"/>
              <a:gd name="T6" fmla="*/ 2147483647 w 2887"/>
              <a:gd name="T7" fmla="*/ 2147483647 h 2248"/>
              <a:gd name="T8" fmla="*/ 2147483647 w 2887"/>
              <a:gd name="T9" fmla="*/ 2147483647 h 2248"/>
              <a:gd name="T10" fmla="*/ 0 w 2887"/>
              <a:gd name="T11" fmla="*/ 2147483647 h 2248"/>
              <a:gd name="T12" fmla="*/ 0 w 2887"/>
              <a:gd name="T13" fmla="*/ 2147483647 h 2248"/>
              <a:gd name="T14" fmla="*/ 2147483647 w 2887"/>
              <a:gd name="T15" fmla="*/ 0 h 224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887" h="2248">
                <a:moveTo>
                  <a:pt x="1334" y="0"/>
                </a:moveTo>
                <a:lnTo>
                  <a:pt x="1907" y="0"/>
                </a:lnTo>
                <a:lnTo>
                  <a:pt x="2887" y="1764"/>
                </a:lnTo>
                <a:lnTo>
                  <a:pt x="2887" y="2248"/>
                </a:lnTo>
                <a:lnTo>
                  <a:pt x="1662" y="2248"/>
                </a:lnTo>
                <a:lnTo>
                  <a:pt x="0" y="1678"/>
                </a:lnTo>
                <a:lnTo>
                  <a:pt x="0" y="1039"/>
                </a:lnTo>
                <a:lnTo>
                  <a:pt x="1334" y="0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4" name="Freeform 12"/>
          <p:cNvSpPr>
            <a:spLocks/>
          </p:cNvSpPr>
          <p:nvPr/>
        </p:nvSpPr>
        <p:spPr bwMode="auto">
          <a:xfrm>
            <a:off x="1398588" y="1146175"/>
            <a:ext cx="6457950" cy="5022850"/>
          </a:xfrm>
          <a:custGeom>
            <a:avLst/>
            <a:gdLst>
              <a:gd name="T0" fmla="*/ 2147483647 w 4068"/>
              <a:gd name="T1" fmla="*/ 0 h 3164"/>
              <a:gd name="T2" fmla="*/ 0 w 4068"/>
              <a:gd name="T3" fmla="*/ 2147483647 h 3164"/>
              <a:gd name="T4" fmla="*/ 2147483647 w 4068"/>
              <a:gd name="T5" fmla="*/ 2147483647 h 3164"/>
              <a:gd name="T6" fmla="*/ 2147483647 w 4068"/>
              <a:gd name="T7" fmla="*/ 0 h 31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68" h="3164">
                <a:moveTo>
                  <a:pt x="2310" y="0"/>
                </a:moveTo>
                <a:lnTo>
                  <a:pt x="0" y="1797"/>
                </a:lnTo>
                <a:lnTo>
                  <a:pt x="4068" y="3164"/>
                </a:lnTo>
                <a:lnTo>
                  <a:pt x="2310" y="0"/>
                </a:lnTo>
                <a:close/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1645" name="Oval 13"/>
          <p:cNvSpPr>
            <a:spLocks noChangeArrowheads="1"/>
          </p:cNvSpPr>
          <p:nvPr/>
        </p:nvSpPr>
        <p:spPr bwMode="auto">
          <a:xfrm>
            <a:off x="5275263" y="157638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46" name="Oval 14"/>
          <p:cNvSpPr>
            <a:spLocks noChangeArrowheads="1"/>
          </p:cNvSpPr>
          <p:nvPr/>
        </p:nvSpPr>
        <p:spPr bwMode="auto">
          <a:xfrm>
            <a:off x="4371975" y="1574800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47" name="Oval 15"/>
          <p:cNvSpPr>
            <a:spLocks noChangeArrowheads="1"/>
          </p:cNvSpPr>
          <p:nvPr/>
        </p:nvSpPr>
        <p:spPr bwMode="auto">
          <a:xfrm>
            <a:off x="6843713" y="4367213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48" name="Oval 16"/>
          <p:cNvSpPr>
            <a:spLocks noChangeArrowheads="1"/>
          </p:cNvSpPr>
          <p:nvPr/>
        </p:nvSpPr>
        <p:spPr bwMode="auto">
          <a:xfrm>
            <a:off x="684688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49" name="Oval 17"/>
          <p:cNvSpPr>
            <a:spLocks noChangeArrowheads="1"/>
          </p:cNvSpPr>
          <p:nvPr/>
        </p:nvSpPr>
        <p:spPr bwMode="auto">
          <a:xfrm>
            <a:off x="4897438" y="5138738"/>
            <a:ext cx="109537" cy="109537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50" name="Oval 18"/>
          <p:cNvSpPr>
            <a:spLocks noChangeArrowheads="1"/>
          </p:cNvSpPr>
          <p:nvPr/>
        </p:nvSpPr>
        <p:spPr bwMode="auto">
          <a:xfrm>
            <a:off x="2252663" y="425132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51" name="Oval 19"/>
          <p:cNvSpPr>
            <a:spLocks noChangeArrowheads="1"/>
          </p:cNvSpPr>
          <p:nvPr/>
        </p:nvSpPr>
        <p:spPr bwMode="auto">
          <a:xfrm>
            <a:off x="2252663" y="4003675"/>
            <a:ext cx="109537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1652" name="Oval 20"/>
          <p:cNvSpPr>
            <a:spLocks noChangeArrowheads="1"/>
          </p:cNvSpPr>
          <p:nvPr/>
        </p:nvSpPr>
        <p:spPr bwMode="auto">
          <a:xfrm>
            <a:off x="2260600" y="3222625"/>
            <a:ext cx="109538" cy="109538"/>
          </a:xfrm>
          <a:prstGeom prst="ellipse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816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816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816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81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81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81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4" grpId="0" animBg="1"/>
      <p:bldP spid="581644" grpId="1" animBg="1"/>
      <p:bldP spid="581645" grpId="0" animBg="1"/>
      <p:bldP spid="581646" grpId="0" animBg="1"/>
      <p:bldP spid="581647" grpId="0" animBg="1"/>
      <p:bldP spid="581648" grpId="0" animBg="1"/>
      <p:bldP spid="581649" grpId="0" animBg="1"/>
      <p:bldP spid="581650" grpId="0" animBg="1"/>
      <p:bldP spid="581651" grpId="0" animBg="1"/>
      <p:bldP spid="58165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Viewport transformation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Take vertices that are -1 to 1 and map them to 0 to </a:t>
            </a:r>
            <a:r>
              <a:rPr lang="en-US" altLang="en-US" i="1" dirty="0"/>
              <a:t>screen width - 1</a:t>
            </a:r>
            <a:r>
              <a:rPr lang="en-US" altLang="en-US" dirty="0"/>
              <a:t> and 0 to </a:t>
            </a:r>
            <a:r>
              <a:rPr lang="en-US" altLang="en-US" i="1" dirty="0"/>
              <a:t>screen height - 1</a:t>
            </a:r>
            <a:r>
              <a:rPr lang="en-US" altLang="en-US" dirty="0"/>
              <a:t> for x and y respectively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35" name="Group 55"/>
          <p:cNvGrpSpPr>
            <a:grpSpLocks/>
          </p:cNvGrpSpPr>
          <p:nvPr/>
        </p:nvGrpSpPr>
        <p:grpSpPr bwMode="auto">
          <a:xfrm>
            <a:off x="5348288" y="5276850"/>
            <a:ext cx="3635375" cy="677863"/>
            <a:chOff x="3369" y="3324"/>
            <a:chExt cx="2290" cy="427"/>
          </a:xfrm>
        </p:grpSpPr>
        <p:sp>
          <p:nvSpPr>
            <p:cNvPr id="98351" name="AutoShape 53"/>
            <p:cNvSpPr>
              <a:spLocks noChangeArrowheads="1"/>
            </p:cNvSpPr>
            <p:nvPr/>
          </p:nvSpPr>
          <p:spPr bwMode="auto">
            <a:xfrm>
              <a:off x="3507" y="3324"/>
              <a:ext cx="2152" cy="427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8352" name="AutoShape 54"/>
            <p:cNvSpPr>
              <a:spLocks noChangeArrowheads="1"/>
            </p:cNvSpPr>
            <p:nvPr/>
          </p:nvSpPr>
          <p:spPr bwMode="auto">
            <a:xfrm>
              <a:off x="3369" y="3462"/>
              <a:ext cx="176" cy="153"/>
            </a:xfrm>
            <a:prstGeom prst="leftArrow">
              <a:avLst>
                <a:gd name="adj1" fmla="val 32028"/>
                <a:gd name="adj2" fmla="val 50982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583726" name="Group 46"/>
          <p:cNvGrpSpPr>
            <a:grpSpLocks/>
          </p:cNvGrpSpPr>
          <p:nvPr/>
        </p:nvGrpSpPr>
        <p:grpSpPr bwMode="auto">
          <a:xfrm>
            <a:off x="5351463" y="942975"/>
            <a:ext cx="3635375" cy="242888"/>
            <a:chOff x="3371" y="1228"/>
            <a:chExt cx="2290" cy="153"/>
          </a:xfrm>
        </p:grpSpPr>
        <p:sp>
          <p:nvSpPr>
            <p:cNvPr id="98349" name="AutoShape 47"/>
            <p:cNvSpPr>
              <a:spLocks noChangeArrowheads="1"/>
            </p:cNvSpPr>
            <p:nvPr/>
          </p:nvSpPr>
          <p:spPr bwMode="auto">
            <a:xfrm>
              <a:off x="3509" y="1232"/>
              <a:ext cx="2152" cy="147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8350" name="AutoShape 48"/>
            <p:cNvSpPr>
              <a:spLocks noChangeArrowheads="1"/>
            </p:cNvSpPr>
            <p:nvPr/>
          </p:nvSpPr>
          <p:spPr bwMode="auto">
            <a:xfrm>
              <a:off x="3371" y="1228"/>
              <a:ext cx="176" cy="153"/>
            </a:xfrm>
            <a:prstGeom prst="leftArrow">
              <a:avLst>
                <a:gd name="adj1" fmla="val 32028"/>
                <a:gd name="adj2" fmla="val 50982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583722" name="Group 42"/>
          <p:cNvGrpSpPr>
            <a:grpSpLocks/>
          </p:cNvGrpSpPr>
          <p:nvPr/>
        </p:nvGrpSpPr>
        <p:grpSpPr bwMode="auto">
          <a:xfrm>
            <a:off x="5351463" y="1949450"/>
            <a:ext cx="3635375" cy="242888"/>
            <a:chOff x="3371" y="1228"/>
            <a:chExt cx="2290" cy="153"/>
          </a:xfrm>
        </p:grpSpPr>
        <p:sp>
          <p:nvSpPr>
            <p:cNvPr id="98347" name="AutoShape 40"/>
            <p:cNvSpPr>
              <a:spLocks noChangeArrowheads="1"/>
            </p:cNvSpPr>
            <p:nvPr/>
          </p:nvSpPr>
          <p:spPr bwMode="auto">
            <a:xfrm>
              <a:off x="3509" y="1232"/>
              <a:ext cx="2152" cy="147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8348" name="AutoShape 41"/>
            <p:cNvSpPr>
              <a:spLocks noChangeArrowheads="1"/>
            </p:cNvSpPr>
            <p:nvPr/>
          </p:nvSpPr>
          <p:spPr bwMode="auto">
            <a:xfrm>
              <a:off x="3371" y="1228"/>
              <a:ext cx="176" cy="153"/>
            </a:xfrm>
            <a:prstGeom prst="leftArrow">
              <a:avLst>
                <a:gd name="adj1" fmla="val 32028"/>
                <a:gd name="adj2" fmla="val 50982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983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Coordinate spaces</a:t>
            </a:r>
          </a:p>
        </p:txBody>
      </p:sp>
      <p:sp>
        <p:nvSpPr>
          <p:cNvPr id="583683" name="Rectangle 3"/>
          <p:cNvSpPr>
            <a:spLocks noChangeArrowheads="1"/>
          </p:cNvSpPr>
          <p:nvPr/>
        </p:nvSpPr>
        <p:spPr bwMode="auto">
          <a:xfrm>
            <a:off x="2735263" y="1298575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84" name="Text Box 4"/>
          <p:cNvSpPr txBox="1">
            <a:spLocks noChangeArrowheads="1"/>
          </p:cNvSpPr>
          <p:nvPr/>
        </p:nvSpPr>
        <p:spPr bwMode="auto">
          <a:xfrm>
            <a:off x="2873375" y="1368425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Modelview matrix</a:t>
            </a:r>
          </a:p>
        </p:txBody>
      </p:sp>
      <p:sp>
        <p:nvSpPr>
          <p:cNvPr id="583685" name="Rectangle 5"/>
          <p:cNvSpPr>
            <a:spLocks noChangeArrowheads="1"/>
          </p:cNvSpPr>
          <p:nvPr/>
        </p:nvSpPr>
        <p:spPr bwMode="auto">
          <a:xfrm>
            <a:off x="2725738" y="2305050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86" name="Text Box 6"/>
          <p:cNvSpPr txBox="1">
            <a:spLocks noChangeArrowheads="1"/>
          </p:cNvSpPr>
          <p:nvPr/>
        </p:nvSpPr>
        <p:spPr bwMode="auto">
          <a:xfrm>
            <a:off x="2876550" y="2374900"/>
            <a:ext cx="188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Projection matrix</a:t>
            </a:r>
          </a:p>
        </p:txBody>
      </p:sp>
      <p:sp>
        <p:nvSpPr>
          <p:cNvPr id="583687" name="Rectangle 7"/>
          <p:cNvSpPr>
            <a:spLocks noChangeArrowheads="1"/>
          </p:cNvSpPr>
          <p:nvPr/>
        </p:nvSpPr>
        <p:spPr bwMode="auto">
          <a:xfrm>
            <a:off x="2719388" y="3322638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88" name="Text Box 8"/>
          <p:cNvSpPr txBox="1">
            <a:spLocks noChangeArrowheads="1"/>
          </p:cNvSpPr>
          <p:nvPr/>
        </p:nvSpPr>
        <p:spPr bwMode="auto">
          <a:xfrm>
            <a:off x="3335338" y="33924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Clipping</a:t>
            </a:r>
          </a:p>
        </p:txBody>
      </p:sp>
      <p:sp>
        <p:nvSpPr>
          <p:cNvPr id="583689" name="Rectangle 9"/>
          <p:cNvSpPr>
            <a:spLocks noChangeArrowheads="1"/>
          </p:cNvSpPr>
          <p:nvPr/>
        </p:nvSpPr>
        <p:spPr bwMode="auto">
          <a:xfrm>
            <a:off x="2722563" y="3836988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90" name="Text Box 10"/>
          <p:cNvSpPr txBox="1">
            <a:spLocks noChangeArrowheads="1"/>
          </p:cNvSpPr>
          <p:nvPr/>
        </p:nvSpPr>
        <p:spPr bwMode="auto">
          <a:xfrm>
            <a:off x="3097213" y="3906838"/>
            <a:ext cx="1466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Homogenize</a:t>
            </a:r>
          </a:p>
        </p:txBody>
      </p:sp>
      <p:sp>
        <p:nvSpPr>
          <p:cNvPr id="583691" name="Rectangle 11"/>
          <p:cNvSpPr>
            <a:spLocks noChangeArrowheads="1"/>
          </p:cNvSpPr>
          <p:nvPr/>
        </p:nvSpPr>
        <p:spPr bwMode="auto">
          <a:xfrm>
            <a:off x="2727325" y="4865688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92" name="Text Box 12"/>
          <p:cNvSpPr txBox="1">
            <a:spLocks noChangeArrowheads="1"/>
          </p:cNvSpPr>
          <p:nvPr/>
        </p:nvSpPr>
        <p:spPr bwMode="auto">
          <a:xfrm>
            <a:off x="2795588" y="4935538"/>
            <a:ext cx="217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Viewport Transform</a:t>
            </a:r>
          </a:p>
        </p:txBody>
      </p:sp>
      <p:sp>
        <p:nvSpPr>
          <p:cNvPr id="583693" name="Rectangle 13"/>
          <p:cNvSpPr>
            <a:spLocks noChangeArrowheads="1"/>
          </p:cNvSpPr>
          <p:nvPr/>
        </p:nvSpPr>
        <p:spPr bwMode="auto">
          <a:xfrm>
            <a:off x="2724150" y="5883275"/>
            <a:ext cx="2251075" cy="49847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83694" name="Text Box 14"/>
          <p:cNvSpPr txBox="1">
            <a:spLocks noChangeArrowheads="1"/>
          </p:cNvSpPr>
          <p:nvPr/>
        </p:nvSpPr>
        <p:spPr bwMode="auto">
          <a:xfrm>
            <a:off x="3151188" y="5953125"/>
            <a:ext cx="151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Rasterization</a:t>
            </a:r>
          </a:p>
        </p:txBody>
      </p:sp>
      <p:sp>
        <p:nvSpPr>
          <p:cNvPr id="583695" name="Line 15"/>
          <p:cNvSpPr>
            <a:spLocks noChangeShapeType="1"/>
          </p:cNvSpPr>
          <p:nvPr/>
        </p:nvSpPr>
        <p:spPr bwMode="auto">
          <a:xfrm>
            <a:off x="3851275" y="5695950"/>
            <a:ext cx="0" cy="179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696" name="Text Box 16"/>
          <p:cNvSpPr txBox="1">
            <a:spLocks noChangeArrowheads="1"/>
          </p:cNvSpPr>
          <p:nvPr/>
        </p:nvSpPr>
        <p:spPr bwMode="auto">
          <a:xfrm>
            <a:off x="2744788" y="5448300"/>
            <a:ext cx="2212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screen-space coordinates</a:t>
            </a:r>
          </a:p>
        </p:txBody>
      </p:sp>
      <p:sp>
        <p:nvSpPr>
          <p:cNvPr id="583697" name="Text Box 17"/>
          <p:cNvSpPr txBox="1">
            <a:spLocks noChangeArrowheads="1"/>
          </p:cNvSpPr>
          <p:nvPr/>
        </p:nvSpPr>
        <p:spPr bwMode="auto">
          <a:xfrm>
            <a:off x="2274888" y="4414838"/>
            <a:ext cx="3130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normalized device coordinates (NDC)</a:t>
            </a:r>
          </a:p>
        </p:txBody>
      </p:sp>
      <p:sp>
        <p:nvSpPr>
          <p:cNvPr id="583698" name="Text Box 18"/>
          <p:cNvSpPr txBox="1">
            <a:spLocks noChangeArrowheads="1"/>
          </p:cNvSpPr>
          <p:nvPr/>
        </p:nvSpPr>
        <p:spPr bwMode="auto">
          <a:xfrm>
            <a:off x="2809875" y="896938"/>
            <a:ext cx="214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object space coordinates</a:t>
            </a:r>
          </a:p>
        </p:txBody>
      </p:sp>
      <p:sp>
        <p:nvSpPr>
          <p:cNvPr id="583699" name="Text Box 19"/>
          <p:cNvSpPr txBox="1">
            <a:spLocks noChangeArrowheads="1"/>
          </p:cNvSpPr>
          <p:nvPr/>
        </p:nvSpPr>
        <p:spPr bwMode="auto">
          <a:xfrm>
            <a:off x="2854325" y="1895475"/>
            <a:ext cx="1957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eye space coordinates</a:t>
            </a:r>
          </a:p>
        </p:txBody>
      </p:sp>
      <p:sp>
        <p:nvSpPr>
          <p:cNvPr id="583700" name="Text Box 20"/>
          <p:cNvSpPr txBox="1">
            <a:spLocks noChangeArrowheads="1"/>
          </p:cNvSpPr>
          <p:nvPr/>
        </p:nvSpPr>
        <p:spPr bwMode="auto">
          <a:xfrm>
            <a:off x="2930525" y="2895600"/>
            <a:ext cx="1947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clip-space coordinates</a:t>
            </a:r>
          </a:p>
        </p:txBody>
      </p:sp>
      <p:sp>
        <p:nvSpPr>
          <p:cNvPr id="583701" name="Line 21"/>
          <p:cNvSpPr>
            <a:spLocks noChangeShapeType="1"/>
          </p:cNvSpPr>
          <p:nvPr/>
        </p:nvSpPr>
        <p:spPr bwMode="auto">
          <a:xfrm>
            <a:off x="3844925" y="5370513"/>
            <a:ext cx="0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2" name="Line 22"/>
          <p:cNvSpPr>
            <a:spLocks noChangeShapeType="1"/>
          </p:cNvSpPr>
          <p:nvPr/>
        </p:nvSpPr>
        <p:spPr bwMode="auto">
          <a:xfrm>
            <a:off x="3840163" y="4672013"/>
            <a:ext cx="0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3" name="Line 23"/>
          <p:cNvSpPr>
            <a:spLocks noChangeShapeType="1"/>
          </p:cNvSpPr>
          <p:nvPr/>
        </p:nvSpPr>
        <p:spPr bwMode="auto">
          <a:xfrm>
            <a:off x="3833813" y="4346575"/>
            <a:ext cx="0" cy="179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4" name="Line 24"/>
          <p:cNvSpPr>
            <a:spLocks noChangeShapeType="1"/>
          </p:cNvSpPr>
          <p:nvPr/>
        </p:nvSpPr>
        <p:spPr bwMode="auto">
          <a:xfrm>
            <a:off x="3829050" y="3136900"/>
            <a:ext cx="0" cy="179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5" name="Line 25"/>
          <p:cNvSpPr>
            <a:spLocks noChangeShapeType="1"/>
          </p:cNvSpPr>
          <p:nvPr/>
        </p:nvSpPr>
        <p:spPr bwMode="auto">
          <a:xfrm>
            <a:off x="3822700" y="2811463"/>
            <a:ext cx="0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6" name="Line 26"/>
          <p:cNvSpPr>
            <a:spLocks noChangeShapeType="1"/>
          </p:cNvSpPr>
          <p:nvPr/>
        </p:nvSpPr>
        <p:spPr bwMode="auto">
          <a:xfrm>
            <a:off x="3819525" y="2128838"/>
            <a:ext cx="0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7" name="Line 27"/>
          <p:cNvSpPr>
            <a:spLocks noChangeShapeType="1"/>
          </p:cNvSpPr>
          <p:nvPr/>
        </p:nvSpPr>
        <p:spPr bwMode="auto">
          <a:xfrm>
            <a:off x="3813175" y="1803400"/>
            <a:ext cx="0" cy="179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8" name="Line 28"/>
          <p:cNvSpPr>
            <a:spLocks noChangeShapeType="1"/>
          </p:cNvSpPr>
          <p:nvPr/>
        </p:nvSpPr>
        <p:spPr bwMode="auto">
          <a:xfrm>
            <a:off x="3808413" y="1125538"/>
            <a:ext cx="0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09" name="Text Box 29"/>
          <p:cNvSpPr txBox="1">
            <a:spLocks noChangeArrowheads="1"/>
          </p:cNvSpPr>
          <p:nvPr/>
        </p:nvSpPr>
        <p:spPr bwMode="auto">
          <a:xfrm>
            <a:off x="5572125" y="898525"/>
            <a:ext cx="3355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coordinates of the vertices of the objects</a:t>
            </a:r>
          </a:p>
        </p:txBody>
      </p:sp>
      <p:sp>
        <p:nvSpPr>
          <p:cNvPr id="583710" name="Text Box 30"/>
          <p:cNvSpPr txBox="1">
            <a:spLocks noChangeArrowheads="1"/>
          </p:cNvSpPr>
          <p:nvPr/>
        </p:nvSpPr>
        <p:spPr bwMode="auto">
          <a:xfrm>
            <a:off x="5524500" y="1909763"/>
            <a:ext cx="3521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eye at origin, facing </a:t>
            </a:r>
            <a:r>
              <a:rPr lang="en-US" altLang="en-US" sz="1400" i="1">
                <a:latin typeface="Times New Roman" pitchFamily="18" charset="0"/>
              </a:rPr>
              <a:t>–z</a:t>
            </a:r>
            <a:r>
              <a:rPr lang="en-US" altLang="en-US" sz="1400"/>
              <a:t>, </a:t>
            </a:r>
            <a:r>
              <a:rPr lang="en-US" altLang="en-US" sz="1400" i="1">
                <a:latin typeface="Times New Roman" pitchFamily="18" charset="0"/>
              </a:rPr>
              <a:t>+x</a:t>
            </a:r>
            <a:r>
              <a:rPr lang="en-US" altLang="en-US" sz="1400"/>
              <a:t> is right, </a:t>
            </a:r>
            <a:r>
              <a:rPr lang="en-US" altLang="en-US" sz="1400" i="1">
                <a:latin typeface="Times New Roman" pitchFamily="18" charset="0"/>
              </a:rPr>
              <a:t>+y</a:t>
            </a:r>
            <a:r>
              <a:rPr lang="en-US" altLang="en-US" sz="1400"/>
              <a:t> is up</a:t>
            </a:r>
          </a:p>
        </p:txBody>
      </p:sp>
      <p:sp>
        <p:nvSpPr>
          <p:cNvPr id="583713" name="Text Box 33"/>
          <p:cNvSpPr txBox="1">
            <a:spLocks noChangeArrowheads="1"/>
          </p:cNvSpPr>
          <p:nvPr/>
        </p:nvSpPr>
        <p:spPr bwMode="auto">
          <a:xfrm>
            <a:off x="6245225" y="5233988"/>
            <a:ext cx="18383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vertices are now: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0 &lt; x &lt; screen width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0 &lt; y &lt; screen height</a:t>
            </a:r>
          </a:p>
        </p:txBody>
      </p:sp>
      <p:grpSp>
        <p:nvGrpSpPr>
          <p:cNvPr id="583723" name="Group 43"/>
          <p:cNvGrpSpPr>
            <a:grpSpLocks/>
          </p:cNvGrpSpPr>
          <p:nvPr/>
        </p:nvGrpSpPr>
        <p:grpSpPr bwMode="auto">
          <a:xfrm>
            <a:off x="5353050" y="2933700"/>
            <a:ext cx="3635375" cy="242888"/>
            <a:chOff x="3371" y="1228"/>
            <a:chExt cx="2290" cy="153"/>
          </a:xfrm>
        </p:grpSpPr>
        <p:sp>
          <p:nvSpPr>
            <p:cNvPr id="98345" name="AutoShape 44"/>
            <p:cNvSpPr>
              <a:spLocks noChangeArrowheads="1"/>
            </p:cNvSpPr>
            <p:nvPr/>
          </p:nvSpPr>
          <p:spPr bwMode="auto">
            <a:xfrm>
              <a:off x="3509" y="1232"/>
              <a:ext cx="2152" cy="147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8346" name="AutoShape 45"/>
            <p:cNvSpPr>
              <a:spLocks noChangeArrowheads="1"/>
            </p:cNvSpPr>
            <p:nvPr/>
          </p:nvSpPr>
          <p:spPr bwMode="auto">
            <a:xfrm>
              <a:off x="3371" y="1228"/>
              <a:ext cx="176" cy="153"/>
            </a:xfrm>
            <a:prstGeom prst="leftArrow">
              <a:avLst>
                <a:gd name="adj1" fmla="val 32028"/>
                <a:gd name="adj2" fmla="val 50982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83711" name="Text Box 31"/>
          <p:cNvSpPr txBox="1">
            <a:spLocks noChangeArrowheads="1"/>
          </p:cNvSpPr>
          <p:nvPr/>
        </p:nvSpPr>
        <p:spPr bwMode="auto">
          <a:xfrm>
            <a:off x="5886450" y="2886075"/>
            <a:ext cx="260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vertices are now (x</a:t>
            </a:r>
            <a:r>
              <a:rPr lang="en-US" altLang="en-US" sz="1400" baseline="-25000"/>
              <a:t>c</a:t>
            </a:r>
            <a:r>
              <a:rPr lang="en-US" altLang="en-US" sz="1400"/>
              <a:t>, y</a:t>
            </a:r>
            <a:r>
              <a:rPr lang="en-US" altLang="en-US" sz="1400" baseline="-25000"/>
              <a:t>c</a:t>
            </a:r>
            <a:r>
              <a:rPr lang="en-US" altLang="en-US" sz="1400"/>
              <a:t>, z</a:t>
            </a:r>
            <a:r>
              <a:rPr lang="en-US" altLang="en-US" sz="1400" baseline="-25000"/>
              <a:t>c</a:t>
            </a:r>
            <a:r>
              <a:rPr lang="en-US" altLang="en-US" sz="1400"/>
              <a:t>, w</a:t>
            </a:r>
            <a:r>
              <a:rPr lang="en-US" altLang="en-US" sz="1400" baseline="-25000"/>
              <a:t>c</a:t>
            </a:r>
            <a:r>
              <a:rPr lang="en-US" altLang="en-US" sz="1400"/>
              <a:t>) </a:t>
            </a:r>
          </a:p>
        </p:txBody>
      </p:sp>
      <p:grpSp>
        <p:nvGrpSpPr>
          <p:cNvPr id="583729" name="Group 49"/>
          <p:cNvGrpSpPr>
            <a:grpSpLocks/>
          </p:cNvGrpSpPr>
          <p:nvPr/>
        </p:nvGrpSpPr>
        <p:grpSpPr bwMode="auto">
          <a:xfrm>
            <a:off x="5351463" y="4445000"/>
            <a:ext cx="3635375" cy="242888"/>
            <a:chOff x="3371" y="1228"/>
            <a:chExt cx="2290" cy="153"/>
          </a:xfrm>
        </p:grpSpPr>
        <p:sp>
          <p:nvSpPr>
            <p:cNvPr id="98343" name="AutoShape 50"/>
            <p:cNvSpPr>
              <a:spLocks noChangeArrowheads="1"/>
            </p:cNvSpPr>
            <p:nvPr/>
          </p:nvSpPr>
          <p:spPr bwMode="auto">
            <a:xfrm>
              <a:off x="3509" y="1232"/>
              <a:ext cx="2152" cy="147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8344" name="AutoShape 51"/>
            <p:cNvSpPr>
              <a:spLocks noChangeArrowheads="1"/>
            </p:cNvSpPr>
            <p:nvPr/>
          </p:nvSpPr>
          <p:spPr bwMode="auto">
            <a:xfrm>
              <a:off x="3371" y="1228"/>
              <a:ext cx="176" cy="153"/>
            </a:xfrm>
            <a:prstGeom prst="leftArrow">
              <a:avLst>
                <a:gd name="adj1" fmla="val 32028"/>
                <a:gd name="adj2" fmla="val 50982"/>
              </a:avLst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Font typeface="Wingdings" pitchFamily="2" charset="2"/>
                <a:buChar char="§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83712" name="Text Box 32"/>
          <p:cNvSpPr txBox="1">
            <a:spLocks noChangeArrowheads="1"/>
          </p:cNvSpPr>
          <p:nvPr/>
        </p:nvSpPr>
        <p:spPr bwMode="auto">
          <a:xfrm>
            <a:off x="5948363" y="4410075"/>
            <a:ext cx="2655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all vertices are now from -1 to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3" grpId="0" animBg="1"/>
      <p:bldP spid="583684" grpId="0"/>
      <p:bldP spid="583685" grpId="0" animBg="1"/>
      <p:bldP spid="583686" grpId="0"/>
      <p:bldP spid="583687" grpId="0" animBg="1"/>
      <p:bldP spid="583688" grpId="0"/>
      <p:bldP spid="583689" grpId="0" animBg="1"/>
      <p:bldP spid="583690" grpId="0"/>
      <p:bldP spid="583691" grpId="0" animBg="1"/>
      <p:bldP spid="583692" grpId="0"/>
      <p:bldP spid="583693" grpId="0" animBg="1"/>
      <p:bldP spid="583694" grpId="0"/>
      <p:bldP spid="583695" grpId="0" animBg="1"/>
      <p:bldP spid="583696" grpId="0"/>
      <p:bldP spid="583697" grpId="0"/>
      <p:bldP spid="583698" grpId="0"/>
      <p:bldP spid="583699" grpId="0"/>
      <p:bldP spid="583700" grpId="0"/>
      <p:bldP spid="583701" grpId="0" animBg="1"/>
      <p:bldP spid="583702" grpId="0" animBg="1"/>
      <p:bldP spid="583703" grpId="0" animBg="1"/>
      <p:bldP spid="583704" grpId="0" animBg="1"/>
      <p:bldP spid="583705" grpId="0" animBg="1"/>
      <p:bldP spid="583706" grpId="0" animBg="1"/>
      <p:bldP spid="583707" grpId="0" animBg="1"/>
      <p:bldP spid="583708" grpId="0" animBg="1"/>
      <p:bldP spid="583709" grpId="0"/>
      <p:bldP spid="583710" grpId="0"/>
      <p:bldP spid="583713" grpId="0"/>
      <p:bldP spid="583711" grpId="0"/>
      <p:bldP spid="583712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5697</TotalTime>
  <Words>7294</Words>
  <Application>Microsoft Office PowerPoint</Application>
  <PresentationFormat>On-screen Show (4:3)</PresentationFormat>
  <Paragraphs>1204</Paragraphs>
  <Slides>190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9" baseType="lpstr">
      <vt:lpstr>Arial</vt:lpstr>
      <vt:lpstr>Consolas</vt:lpstr>
      <vt:lpstr>Courier New</vt:lpstr>
      <vt:lpstr>Monotype Sorts</vt:lpstr>
      <vt:lpstr>Symbol</vt:lpstr>
      <vt:lpstr>Times New Roman</vt:lpstr>
      <vt:lpstr>Wingdings</vt:lpstr>
      <vt:lpstr>Default Design</vt:lpstr>
      <vt:lpstr>Image</vt:lpstr>
      <vt:lpstr>PowerPoint Presentation</vt:lpstr>
      <vt:lpstr>PowerPoint Presentation</vt:lpstr>
      <vt:lpstr>Introduction</vt:lpstr>
      <vt:lpstr>The real-time rendering pipeline</vt:lpstr>
      <vt:lpstr>The GPU</vt:lpstr>
      <vt:lpstr>A modern graphics board</vt:lpstr>
      <vt:lpstr>The real-time rendering pipeline</vt:lpstr>
      <vt:lpstr>Notes</vt:lpstr>
      <vt:lpstr>PowerPoint Presentation</vt:lpstr>
      <vt:lpstr>The real-time rendering pipeline</vt:lpstr>
      <vt:lpstr>Sample application</vt:lpstr>
      <vt:lpstr>Applications</vt:lpstr>
      <vt:lpstr>Representing geometry</vt:lpstr>
      <vt:lpstr>Specifying triangles</vt:lpstr>
      <vt:lpstr>Things the app wants to tell the GPU</vt:lpstr>
      <vt:lpstr>Talking to the GPU</vt:lpstr>
      <vt:lpstr>The real-time rendering pipeline</vt:lpstr>
      <vt:lpstr>The GPU as a state machine</vt:lpstr>
      <vt:lpstr>The real-time rendering pipeline</vt:lpstr>
      <vt:lpstr>The Model Transform</vt:lpstr>
      <vt:lpstr>The Model Transform</vt:lpstr>
      <vt:lpstr>The Model Transform</vt:lpstr>
      <vt:lpstr>The View Transform</vt:lpstr>
      <vt:lpstr>The View Transform</vt:lpstr>
      <vt:lpstr>The View Transform</vt:lpstr>
      <vt:lpstr>The View Transform</vt:lpstr>
      <vt:lpstr>Kinds of projection</vt:lpstr>
      <vt:lpstr>Perspective projection</vt:lpstr>
      <vt:lpstr>The real-time rendering pipeline</vt:lpstr>
      <vt:lpstr>Triangle Clipping</vt:lpstr>
      <vt:lpstr>Triangle Clipping</vt:lpstr>
      <vt:lpstr>Rasterization</vt:lpstr>
      <vt:lpstr>Rasterization</vt:lpstr>
      <vt:lpstr>The real-time rendering pipeline</vt:lpstr>
      <vt:lpstr>Texturing</vt:lpstr>
      <vt:lpstr>The real-time rendering pipeline</vt:lpstr>
      <vt:lpstr>The real-time rendering pipeline</vt:lpstr>
      <vt:lpstr>PowerPoint Presentation</vt:lpstr>
      <vt:lpstr>PowerPoint Presentation</vt:lpstr>
      <vt:lpstr>The graphics pipeline</vt:lpstr>
      <vt:lpstr>Application Stage</vt:lpstr>
      <vt:lpstr>OpenGL</vt:lpstr>
      <vt:lpstr>OpenGL State Machine</vt:lpstr>
      <vt:lpstr>Two kinds of functions</vt:lpstr>
      <vt:lpstr>Drawing primitives</vt:lpstr>
      <vt:lpstr>1. Immediate mode</vt:lpstr>
      <vt:lpstr>Immediate mode vertices</vt:lpstr>
      <vt:lpstr>Information at each vertex</vt:lpstr>
      <vt:lpstr>Example – Immediate Mode</vt:lpstr>
      <vt:lpstr>Example – Immediate Mode</vt:lpstr>
      <vt:lpstr>2. Vertex Arrays</vt:lpstr>
      <vt:lpstr>Example – Vertex Arrays</vt:lpstr>
      <vt:lpstr>3. Vertex Buffer Objects (VBOs)</vt:lpstr>
      <vt:lpstr>Example – Vertex Buffer Objects (VBOs)</vt:lpstr>
      <vt:lpstr>Example – Vertex Buffer Objects (VBOs)</vt:lpstr>
      <vt:lpstr>Texturing surfaces</vt:lpstr>
      <vt:lpstr>Texturing surfaces (cont)</vt:lpstr>
      <vt:lpstr>Texturing surfaces (cont)</vt:lpstr>
      <vt:lpstr>GLU</vt:lpstr>
      <vt:lpstr>PowerPoint Presentation</vt:lpstr>
      <vt:lpstr>The graphics pipeline</vt:lpstr>
      <vt:lpstr>The command stage</vt:lpstr>
      <vt:lpstr>PowerPoint Presentation</vt:lpstr>
      <vt:lpstr>The graphics pipeline</vt:lpstr>
      <vt:lpstr>Vertex Stage</vt:lpstr>
      <vt:lpstr>PowerPoint Presentation</vt:lpstr>
      <vt:lpstr>The modelview transformation</vt:lpstr>
      <vt:lpstr>2-D Transformations</vt:lpstr>
      <vt:lpstr>Homogeneous coordinates</vt:lpstr>
      <vt:lpstr>3-D Transformations</vt:lpstr>
      <vt:lpstr>The matrix stack</vt:lpstr>
      <vt:lpstr>The order of the transformations</vt:lpstr>
      <vt:lpstr>Transforming normals</vt:lpstr>
      <vt:lpstr>Transformed vertices are now in eye space</vt:lpstr>
      <vt:lpstr>PowerPoint Presentation</vt:lpstr>
      <vt:lpstr>Projection transformation</vt:lpstr>
      <vt:lpstr>Projections</vt:lpstr>
      <vt:lpstr>Orthographic projection</vt:lpstr>
      <vt:lpstr>Orthographic projection</vt:lpstr>
      <vt:lpstr>Perspective projection</vt:lpstr>
      <vt:lpstr>Eastern art at the time of the renaissance</vt:lpstr>
      <vt:lpstr>Development of perspective projection</vt:lpstr>
      <vt:lpstr>The Last Supper</vt:lpstr>
      <vt:lpstr>Perspective Projection</vt:lpstr>
      <vt:lpstr>At the end of the vertex stage</vt:lpstr>
      <vt:lpstr>PowerPoint Presentation</vt:lpstr>
      <vt:lpstr>The graphics pipeline</vt:lpstr>
      <vt:lpstr>Clipping algorithm</vt:lpstr>
      <vt:lpstr>Clipping after perspective divide</vt:lpstr>
      <vt:lpstr>Clipping algorithm</vt:lpstr>
      <vt:lpstr>Equations for clipping</vt:lpstr>
      <vt:lpstr>Triangle Clipping Algorithm</vt:lpstr>
      <vt:lpstr>Triangle Clipping Algorithm</vt:lpstr>
      <vt:lpstr>Triangle Clipping Algorithm</vt:lpstr>
      <vt:lpstr>Triangle Clipping Algorithm</vt:lpstr>
      <vt:lpstr>Triangle Clipping Algorithm</vt:lpstr>
      <vt:lpstr>Triangle Clipping Algorithm</vt:lpstr>
      <vt:lpstr>Viewport transformation</vt:lpstr>
      <vt:lpstr>Coordinate spaces</vt:lpstr>
      <vt:lpstr>PowerPoint Presentation</vt:lpstr>
      <vt:lpstr>The graphics pipeline</vt:lpstr>
      <vt:lpstr>Rasterization</vt:lpstr>
      <vt:lpstr>Rasterization</vt:lpstr>
      <vt:lpstr>Rasterization</vt:lpstr>
      <vt:lpstr>Rasterization</vt:lpstr>
      <vt:lpstr>Bounding box algorithm</vt:lpstr>
      <vt:lpstr>Inside tests</vt:lpstr>
      <vt:lpstr>Line sidedness tests</vt:lpstr>
      <vt:lpstr>Inside tests</vt:lpstr>
      <vt:lpstr>Inside tests</vt:lpstr>
      <vt:lpstr>Boundary cases</vt:lpstr>
      <vt:lpstr>Incorrect solution #1</vt:lpstr>
      <vt:lpstr>Incorrect solution #2</vt:lpstr>
      <vt:lpstr>Shadow test</vt:lpstr>
      <vt:lpstr>What about shading?</vt:lpstr>
      <vt:lpstr>Interpolation</vt:lpstr>
      <vt:lpstr>Interpolation</vt:lpstr>
      <vt:lpstr>How do you compute this plane?</vt:lpstr>
      <vt:lpstr>Barycentric coordinates</vt:lpstr>
      <vt:lpstr>Interpolants</vt:lpstr>
      <vt:lpstr>Status</vt:lpstr>
      <vt:lpstr>Edge-walking rasterization</vt:lpstr>
      <vt:lpstr>Edge-walking rasterization</vt:lpstr>
      <vt:lpstr>Triangle rasterization algorithm</vt:lpstr>
      <vt:lpstr>Acceleration</vt:lpstr>
      <vt:lpstr>Perspective-correct interpolation</vt:lpstr>
      <vt:lpstr>Perspective-correct interpolation</vt:lpstr>
      <vt:lpstr>Solution</vt:lpstr>
      <vt:lpstr>Once fragments are rasterized</vt:lpstr>
      <vt:lpstr>PowerPoint Presentation</vt:lpstr>
      <vt:lpstr>The graphics pipeline</vt:lpstr>
      <vt:lpstr>The fragment stage</vt:lpstr>
      <vt:lpstr>Different ways to color a fragment</vt:lpstr>
      <vt:lpstr>Texture mapping</vt:lpstr>
      <vt:lpstr>Introduction to texture mapping</vt:lpstr>
      <vt:lpstr>Introduction to texture mapping</vt:lpstr>
      <vt:lpstr>Representing Theoretical Texture Signal</vt:lpstr>
      <vt:lpstr>Representing Theoretical Texture Signal</vt:lpstr>
      <vt:lpstr>Representing Theoretical Texture Signal</vt:lpstr>
      <vt:lpstr>Representing Theoretical Texture Signal</vt:lpstr>
      <vt:lpstr>Essentially a lookup table</vt:lpstr>
      <vt:lpstr>Nearest neighbor sampling</vt:lpstr>
      <vt:lpstr>Bilinear interpolation</vt:lpstr>
      <vt:lpstr>Texture filtering</vt:lpstr>
      <vt:lpstr>Summed area tables</vt:lpstr>
      <vt:lpstr>Mipmapping</vt:lpstr>
      <vt:lpstr>Mipmapping</vt:lpstr>
      <vt:lpstr>Problems with mipmapping</vt:lpstr>
      <vt:lpstr>Anisotropic filtering</vt:lpstr>
      <vt:lpstr>PowerPoint Presentation</vt:lpstr>
      <vt:lpstr>Fragment processing</vt:lpstr>
      <vt:lpstr>Programmability</vt:lpstr>
      <vt:lpstr>The programmable graphics pipeline</vt:lpstr>
      <vt:lpstr>The old vertex unit</vt:lpstr>
      <vt:lpstr>The old fragment unit</vt:lpstr>
      <vt:lpstr>Programming these units</vt:lpstr>
      <vt:lpstr>Vertex program</vt:lpstr>
      <vt:lpstr>Vertex program inputs</vt:lpstr>
      <vt:lpstr>Vertex program outputs</vt:lpstr>
      <vt:lpstr>A few things to keep in mind</vt:lpstr>
      <vt:lpstr>The ALU on the GPU</vt:lpstr>
      <vt:lpstr>Swizzling</vt:lpstr>
      <vt:lpstr>Masking</vt:lpstr>
      <vt:lpstr>Simple vertex program</vt:lpstr>
      <vt:lpstr>Simple vertex program</vt:lpstr>
      <vt:lpstr>Vertex program instruction set</vt:lpstr>
      <vt:lpstr>Vertex program instruction set</vt:lpstr>
      <vt:lpstr>Vertex program binding and loading</vt:lpstr>
      <vt:lpstr>The programmable graphics pipeline</vt:lpstr>
      <vt:lpstr>Fragment program</vt:lpstr>
      <vt:lpstr>Fragment program inputs</vt:lpstr>
      <vt:lpstr>Fragment program outputs</vt:lpstr>
      <vt:lpstr>Simple fragment program</vt:lpstr>
      <vt:lpstr>Fragment program instruction set</vt:lpstr>
      <vt:lpstr>Fragment program instruction set</vt:lpstr>
      <vt:lpstr>Higher level languages</vt:lpstr>
      <vt:lpstr>PowerPoint Presentation</vt:lpstr>
      <vt:lpstr>The graphics pipeline</vt:lpstr>
      <vt:lpstr>The framebuffer stage</vt:lpstr>
      <vt:lpstr>Framebuffer operations</vt:lpstr>
      <vt:lpstr>Color buffer</vt:lpstr>
      <vt:lpstr>Depth buffer</vt:lpstr>
      <vt:lpstr>Stencil buffer</vt:lpstr>
      <vt:lpstr>The graphics pipeline</vt:lpstr>
      <vt:lpstr>PowerPoint Presentation</vt:lpstr>
      <vt:lpstr>The display stage</vt:lpstr>
      <vt:lpstr>Double buffering</vt:lpstr>
      <vt:lpstr>That’s the pipeline!</vt:lpstr>
      <vt:lpstr>The graphics pipeline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psen</dc:creator>
  <cp:lastModifiedBy>Pradeep Sen</cp:lastModifiedBy>
  <cp:revision>627</cp:revision>
  <cp:lastPrinted>1601-01-01T00:00:00Z</cp:lastPrinted>
  <dcterms:created xsi:type="dcterms:W3CDTF">1601-01-01T00:00:00Z</dcterms:created>
  <dcterms:modified xsi:type="dcterms:W3CDTF">2022-04-06T17:20:22Z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